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sldIdLst>
    <p:sldId id="274" r:id="rId2"/>
    <p:sldId id="275" r:id="rId3"/>
    <p:sldId id="276" r:id="rId4"/>
    <p:sldId id="277" r:id="rId5"/>
    <p:sldId id="278" r:id="rId6"/>
    <p:sldId id="280" r:id="rId7"/>
    <p:sldId id="281" r:id="rId8"/>
    <p:sldId id="282" r:id="rId9"/>
    <p:sldId id="313" r:id="rId10"/>
    <p:sldId id="315" r:id="rId11"/>
    <p:sldId id="314" r:id="rId12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Foglio1!$B$2:$B$3</c:f>
              <c:strCache>
                <c:ptCount val="2"/>
                <c:pt idx="0">
                  <c:v>ANNO</c:v>
                </c:pt>
                <c:pt idx="1">
                  <c:v>2015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Foglio1!$A$4:$A$12</c:f>
              <c:strCache>
                <c:ptCount val="9"/>
                <c:pt idx="0">
                  <c:v>ASL 1</c:v>
                </c:pt>
                <c:pt idx="1">
                  <c:v>ASL 2</c:v>
                </c:pt>
                <c:pt idx="2">
                  <c:v>ASL 3</c:v>
                </c:pt>
                <c:pt idx="3">
                  <c:v>ASL 4</c:v>
                </c:pt>
                <c:pt idx="4">
                  <c:v>ASL 5</c:v>
                </c:pt>
                <c:pt idx="5">
                  <c:v>E.O. GALLIERA</c:v>
                </c:pt>
                <c:pt idx="6">
                  <c:v>IRCCS GASLINI</c:v>
                </c:pt>
                <c:pt idx="7">
                  <c:v>OEI</c:v>
                </c:pt>
                <c:pt idx="8">
                  <c:v>SAN MARTINO-IST</c:v>
                </c:pt>
              </c:strCache>
            </c:strRef>
          </c:cat>
          <c:val>
            <c:numRef>
              <c:f>Foglio1!$B$4:$B$12</c:f>
              <c:numCache>
                <c:formatCode>General</c:formatCode>
                <c:ptCount val="9"/>
                <c:pt idx="0">
                  <c:v>5.35</c:v>
                </c:pt>
                <c:pt idx="1">
                  <c:v>9</c:v>
                </c:pt>
                <c:pt idx="2">
                  <c:v>11.67</c:v>
                </c:pt>
                <c:pt idx="3">
                  <c:v>7.5</c:v>
                </c:pt>
                <c:pt idx="4">
                  <c:v>10.27</c:v>
                </c:pt>
                <c:pt idx="5">
                  <c:v>19.53</c:v>
                </c:pt>
                <c:pt idx="6">
                  <c:v>41.33</c:v>
                </c:pt>
                <c:pt idx="7">
                  <c:v>3.79</c:v>
                </c:pt>
                <c:pt idx="8">
                  <c:v>8.91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E-4104-A855-0E80365D72DA}"/>
            </c:ext>
          </c:extLst>
        </c:ser>
        <c:ser>
          <c:idx val="1"/>
          <c:order val="1"/>
          <c:tx>
            <c:strRef>
              <c:f>Foglio1!$C$2:$C$3</c:f>
              <c:strCache>
                <c:ptCount val="2"/>
                <c:pt idx="0">
                  <c:v>ANNO</c:v>
                </c:pt>
                <c:pt idx="1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Foglio1!$A$4:$A$12</c:f>
              <c:strCache>
                <c:ptCount val="9"/>
                <c:pt idx="0">
                  <c:v>ASL 1</c:v>
                </c:pt>
                <c:pt idx="1">
                  <c:v>ASL 2</c:v>
                </c:pt>
                <c:pt idx="2">
                  <c:v>ASL 3</c:v>
                </c:pt>
                <c:pt idx="3">
                  <c:v>ASL 4</c:v>
                </c:pt>
                <c:pt idx="4">
                  <c:v>ASL 5</c:v>
                </c:pt>
                <c:pt idx="5">
                  <c:v>E.O. GALLIERA</c:v>
                </c:pt>
                <c:pt idx="6">
                  <c:v>IRCCS GASLINI</c:v>
                </c:pt>
                <c:pt idx="7">
                  <c:v>OEI</c:v>
                </c:pt>
                <c:pt idx="8">
                  <c:v>SAN MARTINO-IST</c:v>
                </c:pt>
              </c:strCache>
            </c:strRef>
          </c:cat>
          <c:val>
            <c:numRef>
              <c:f>Foglio1!$C$4:$C$12</c:f>
              <c:numCache>
                <c:formatCode>General</c:formatCode>
                <c:ptCount val="9"/>
                <c:pt idx="0">
                  <c:v>13.5</c:v>
                </c:pt>
                <c:pt idx="1">
                  <c:v>9.6999999999999993</c:v>
                </c:pt>
                <c:pt idx="2">
                  <c:v>17.8</c:v>
                </c:pt>
                <c:pt idx="3">
                  <c:v>15.7</c:v>
                </c:pt>
                <c:pt idx="4">
                  <c:v>10.5</c:v>
                </c:pt>
                <c:pt idx="5">
                  <c:v>25.8</c:v>
                </c:pt>
                <c:pt idx="6">
                  <c:v>40.1</c:v>
                </c:pt>
                <c:pt idx="7">
                  <c:v>5.6</c:v>
                </c:pt>
                <c:pt idx="8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E-4104-A855-0E80365D7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966480"/>
        <c:axId val="194961440"/>
      </c:barChart>
      <c:catAx>
        <c:axId val="19496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961440"/>
        <c:crosses val="autoZero"/>
        <c:auto val="1"/>
        <c:lblAlgn val="ctr"/>
        <c:lblOffset val="100"/>
        <c:noMultiLvlLbl val="0"/>
      </c:catAx>
      <c:valAx>
        <c:axId val="19496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96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34847032939647"/>
          <c:y val="1.2115445282220394E-5"/>
          <c:w val="0.86024059492563409"/>
          <c:h val="0.746218722659667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 batteriemie x sem'!$C$2</c:f>
              <c:strCache>
                <c:ptCount val="1"/>
                <c:pt idx="0">
                  <c:v>Klebsiella pn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-1.2731334408019993E-17"/>
                  <c:y val="-0.250000000000000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53-4627-9F14-3CF0EC56E99A}"/>
                </c:ext>
              </c:extLst>
            </c:dLbl>
            <c:dLbl>
              <c:idx val="1"/>
              <c:layout>
                <c:manualLayout>
                  <c:x val="-2.5462668816039986E-17"/>
                  <c:y val="-0.189814814814814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53-4627-9F14-3CF0EC56E99A}"/>
                </c:ext>
              </c:extLst>
            </c:dLbl>
            <c:dLbl>
              <c:idx val="2"/>
              <c:layout>
                <c:manualLayout>
                  <c:x val="3.6053336376693784E-17"/>
                  <c:y val="-0.3078785874114038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53-4627-9F14-3CF0EC56E99A}"/>
                </c:ext>
              </c:extLst>
            </c:dLbl>
            <c:dLbl>
              <c:idx val="3"/>
              <c:layout>
                <c:manualLayout>
                  <c:x val="0"/>
                  <c:y val="-0.41356589535255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53-4627-9F14-3CF0EC56E99A}"/>
                </c:ext>
              </c:extLst>
            </c:dLbl>
            <c:dLbl>
              <c:idx val="4"/>
              <c:layout>
                <c:manualLayout>
                  <c:x val="0"/>
                  <c:y val="-0.3090014805081591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53-4627-9F14-3CF0EC56E99A}"/>
                </c:ext>
              </c:extLst>
            </c:dLbl>
            <c:dLbl>
              <c:idx val="5"/>
              <c:layout>
                <c:manualLayout>
                  <c:x val="-7.2106672753387568E-17"/>
                  <c:y val="-0.215817050321808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53-4627-9F14-3CF0EC56E99A}"/>
                </c:ext>
              </c:extLst>
            </c:dLbl>
            <c:dLbl>
              <c:idx val="6"/>
              <c:layout>
                <c:manualLayout>
                  <c:x val="0"/>
                  <c:y val="-0.2897148361112956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53-4627-9F14-3CF0EC56E99A}"/>
                </c:ext>
              </c:extLst>
            </c:dLbl>
            <c:dLbl>
              <c:idx val="7"/>
              <c:layout>
                <c:manualLayout>
                  <c:x val="-2.3107952213937862E-3"/>
                  <c:y val="-0.284493246717084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53-4627-9F14-3CF0EC56E99A}"/>
                </c:ext>
              </c:extLst>
            </c:dLbl>
            <c:dLbl>
              <c:idx val="8"/>
              <c:layout>
                <c:manualLayout>
                  <c:x val="0"/>
                  <c:y val="-0.2305864837666073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53-4627-9F14-3CF0EC56E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 batteriemie x sem'!$A$3:$A$11</c:f>
              <c:strCache>
                <c:ptCount val="9"/>
                <c:pt idx="0">
                  <c:v>2013</c:v>
                </c:pt>
                <c:pt idx="1">
                  <c:v>I sem 2014</c:v>
                </c:pt>
                <c:pt idx="2">
                  <c:v>II sem 2014</c:v>
                </c:pt>
                <c:pt idx="3">
                  <c:v>I sem 2015</c:v>
                </c:pt>
                <c:pt idx="4">
                  <c:v>II sem 2015</c:v>
                </c:pt>
                <c:pt idx="5">
                  <c:v>I sem 2016</c:v>
                </c:pt>
                <c:pt idx="6">
                  <c:v>II sem 2016</c:v>
                </c:pt>
                <c:pt idx="7">
                  <c:v>I sem 2017</c:v>
                </c:pt>
                <c:pt idx="8">
                  <c:v>II sem 2017</c:v>
                </c:pt>
              </c:strCache>
            </c:strRef>
          </c:cat>
          <c:val>
            <c:numRef>
              <c:f>'n batteriemie x sem'!$C$3:$C$11</c:f>
              <c:numCache>
                <c:formatCode>General</c:formatCode>
                <c:ptCount val="9"/>
                <c:pt idx="0">
                  <c:v>85</c:v>
                </c:pt>
                <c:pt idx="1">
                  <c:v>63</c:v>
                </c:pt>
                <c:pt idx="2">
                  <c:v>105</c:v>
                </c:pt>
                <c:pt idx="3">
                  <c:v>150</c:v>
                </c:pt>
                <c:pt idx="4">
                  <c:v>108</c:v>
                </c:pt>
                <c:pt idx="5">
                  <c:v>69</c:v>
                </c:pt>
                <c:pt idx="6">
                  <c:v>87</c:v>
                </c:pt>
                <c:pt idx="7">
                  <c:v>94</c:v>
                </c:pt>
                <c:pt idx="8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A53-4627-9F14-3CF0EC56E99A}"/>
            </c:ext>
          </c:extLst>
        </c:ser>
        <c:ser>
          <c:idx val="1"/>
          <c:order val="1"/>
          <c:tx>
            <c:strRef>
              <c:f>'n batteriemie x sem'!$D$2</c:f>
              <c:strCache>
                <c:ptCount val="1"/>
                <c:pt idx="0">
                  <c:v>E. coli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cat>
            <c:strRef>
              <c:f>'n batteriemie x sem'!$A$3:$A$11</c:f>
              <c:strCache>
                <c:ptCount val="9"/>
                <c:pt idx="0">
                  <c:v>2013</c:v>
                </c:pt>
                <c:pt idx="1">
                  <c:v>I sem 2014</c:v>
                </c:pt>
                <c:pt idx="2">
                  <c:v>II sem 2014</c:v>
                </c:pt>
                <c:pt idx="3">
                  <c:v>I sem 2015</c:v>
                </c:pt>
                <c:pt idx="4">
                  <c:v>II sem 2015</c:v>
                </c:pt>
                <c:pt idx="5">
                  <c:v>I sem 2016</c:v>
                </c:pt>
                <c:pt idx="6">
                  <c:v>II sem 2016</c:v>
                </c:pt>
                <c:pt idx="7">
                  <c:v>I sem 2017</c:v>
                </c:pt>
                <c:pt idx="8">
                  <c:v>II sem 2017</c:v>
                </c:pt>
              </c:strCache>
            </c:strRef>
          </c:cat>
          <c:val>
            <c:numRef>
              <c:f>'n batteriemie x sem'!$D$3:$D$11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53-4627-9F14-3CF0EC56E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363824"/>
        <c:axId val="195362704"/>
      </c:barChart>
      <c:catAx>
        <c:axId val="19536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362704"/>
        <c:crosses val="autoZero"/>
        <c:auto val="1"/>
        <c:lblAlgn val="ctr"/>
        <c:lblOffset val="100"/>
        <c:noMultiLvlLbl val="0"/>
      </c:catAx>
      <c:valAx>
        <c:axId val="195362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36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54288866065656"/>
          <c:y val="0.90407699037620293"/>
          <c:w val="0.34266860664156112"/>
          <c:h val="9.5923009623797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'Pop arr'!$A$7</c:f>
              <c:strCache>
                <c:ptCount val="1"/>
                <c:pt idx="0">
                  <c:v>Pazienti con almeno una ICA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'Pop arr'!$B$6:$D$6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'Pop arr'!$B$7:$D$7</c:f>
              <c:numCache>
                <c:formatCode>General</c:formatCode>
                <c:ptCount val="3"/>
                <c:pt idx="0">
                  <c:v>376</c:v>
                </c:pt>
                <c:pt idx="1">
                  <c:v>352</c:v>
                </c:pt>
                <c:pt idx="2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8-4F16-BD11-5A12A11D47BA}"/>
            </c:ext>
          </c:extLst>
        </c:ser>
        <c:ser>
          <c:idx val="1"/>
          <c:order val="1"/>
          <c:tx>
            <c:strRef>
              <c:f>'Pop arr'!$A$8</c:f>
              <c:strCache>
                <c:ptCount val="1"/>
                <c:pt idx="0">
                  <c:v>Popolazione arruolata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462668816039986E-17"/>
                  <c:y val="-0.365740740740740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8-4F16-BD11-5A12A11D47BA}"/>
                </c:ext>
              </c:extLst>
            </c:dLbl>
            <c:dLbl>
              <c:idx val="1"/>
              <c:layout>
                <c:manualLayout>
                  <c:x val="-7.4511221610881265E-3"/>
                  <c:y val="-0.3765609530158219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8-4F16-BD11-5A12A11D47BA}"/>
                </c:ext>
              </c:extLst>
            </c:dLbl>
            <c:dLbl>
              <c:idx val="2"/>
              <c:layout>
                <c:manualLayout>
                  <c:x val="0"/>
                  <c:y val="-0.3781086819959283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8-4F16-BD11-5A12A11D4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'Pop arr'!$B$6:$D$6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'Pop arr'!$B$8:$D$8</c:f>
              <c:numCache>
                <c:formatCode>General</c:formatCode>
                <c:ptCount val="3"/>
                <c:pt idx="0">
                  <c:v>3271</c:v>
                </c:pt>
                <c:pt idx="1">
                  <c:v>3338</c:v>
                </c:pt>
                <c:pt idx="2">
                  <c:v>3319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08-4F16-BD11-5A12A11D4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265440"/>
        <c:axId val="408271600"/>
      </c:barChart>
      <c:catAx>
        <c:axId val="40826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8271600"/>
        <c:crosses val="autoZero"/>
        <c:auto val="1"/>
        <c:lblAlgn val="ctr"/>
        <c:lblOffset val="100"/>
        <c:noMultiLvlLbl val="0"/>
      </c:catAx>
      <c:valAx>
        <c:axId val="40827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826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Prevalenza di ICA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38BB-4E97-A44B-35AA1B681441}"/>
              </c:ext>
            </c:extLst>
          </c:dPt>
          <c:cat>
            <c:numRef>
              <c:f>Foglio1!$A$2:$A$7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15.5</c:v>
                </c:pt>
                <c:pt idx="1">
                  <c:v>16.3</c:v>
                </c:pt>
                <c:pt idx="2">
                  <c:v>13.2</c:v>
                </c:pt>
                <c:pt idx="3">
                  <c:v>13</c:v>
                </c:pt>
                <c:pt idx="4">
                  <c:v>14.1</c:v>
                </c:pt>
                <c:pt idx="5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E97-A44B-35AA1B68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08268240"/>
        <c:axId val="408268800"/>
      </c:barChart>
      <c:catAx>
        <c:axId val="40826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8268800"/>
        <c:crosses val="autoZero"/>
        <c:auto val="1"/>
        <c:lblAlgn val="ctr"/>
        <c:lblOffset val="100"/>
        <c:noMultiLvlLbl val="0"/>
      </c:catAx>
      <c:valAx>
        <c:axId val="408268800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26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A631B8-B924-4B90-8A94-128462E582CD}" type="datetimeFigureOut">
              <a:rPr lang="it-IT"/>
              <a:pPr>
                <a:defRPr/>
              </a:pPr>
              <a:t>06/05/2019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5F80FF-CE2A-418D-8CBE-F0800B4ACC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49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0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73038" y="0"/>
            <a:ext cx="127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8425" y="7323138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9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52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0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3038" y="0"/>
            <a:ext cx="127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1030" name="Picture 2" descr="Immagin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725" y="6208713"/>
            <a:ext cx="1241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ttangolo 3"/>
          <p:cNvSpPr>
            <a:spLocks noChangeArrowheads="1"/>
          </p:cNvSpPr>
          <p:nvPr userDrawn="1"/>
        </p:nvSpPr>
        <p:spPr bwMode="auto">
          <a:xfrm>
            <a:off x="2484438" y="6538913"/>
            <a:ext cx="7223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sz="1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altLang="it-IT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altLang="it-IT" sz="1000" b="1" dirty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it-IT" altLang="it-IT" sz="1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A.Li.Sa. – vietata la copia, la riproduzione e la diffusione con ogni mezzo senza il consenso scritto dell’autore”.</a:t>
            </a:r>
            <a:endParaRPr lang="it-IT" altLang="it-IT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1100" y="83820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996" y="118771"/>
            <a:ext cx="3633117" cy="4462656"/>
          </a:xfrm>
          <a:prstGeom prst="rect">
            <a:avLst/>
          </a:prstGeom>
        </p:spPr>
      </p:pic>
      <p:pic>
        <p:nvPicPr>
          <p:cNvPr id="23" name="Picture 7" descr="who-logo-world-health-organization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33" y="135107"/>
            <a:ext cx="1431268" cy="43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7" name="Picture 2" descr="Imma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208" y="135107"/>
            <a:ext cx="1241425" cy="549275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8852" y="4712367"/>
            <a:ext cx="3451404" cy="188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64" y="1702521"/>
            <a:ext cx="10326976" cy="202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51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CD984DDA-4B47-4018-B12E-4B536FCD3AB6}"/>
              </a:ext>
            </a:extLst>
          </p:cNvPr>
          <p:cNvSpPr/>
          <p:nvPr/>
        </p:nvSpPr>
        <p:spPr>
          <a:xfrm>
            <a:off x="1418173" y="198680"/>
            <a:ext cx="9768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006600"/>
                </a:solidFill>
                <a:latin typeface="Arial" panose="020B0604020202020204" pitchFamily="34" charset="0"/>
              </a:rPr>
              <a:t>Sorveglianza delle ICA </a:t>
            </a:r>
            <a:r>
              <a:rPr lang="it-IT" sz="2400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in Liguria: Policlinico San Martino IRCCS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83995073"/>
              </p:ext>
            </p:extLst>
          </p:nvPr>
        </p:nvGraphicFramePr>
        <p:xfrm>
          <a:off x="2038857" y="1874533"/>
          <a:ext cx="7787503" cy="459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9320678" y="5770605"/>
            <a:ext cx="1507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Dato preliminare</a:t>
            </a:r>
            <a:endParaRPr lang="it-IT" sz="1100" dirty="0"/>
          </a:p>
        </p:txBody>
      </p:sp>
      <p:sp>
        <p:nvSpPr>
          <p:cNvPr id="4" name="Rettangolo 3"/>
          <p:cNvSpPr/>
          <p:nvPr/>
        </p:nvSpPr>
        <p:spPr>
          <a:xfrm>
            <a:off x="790832" y="701186"/>
            <a:ext cx="11034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Nei </a:t>
            </a:r>
            <a:r>
              <a:rPr lang="it-IT" dirty="0" smtClean="0"/>
              <a:t>sei anni </a:t>
            </a:r>
            <a:r>
              <a:rPr lang="it-IT" dirty="0"/>
              <a:t>sono stati arruolati complessivamente </a:t>
            </a:r>
            <a:r>
              <a:rPr lang="it-IT" b="1" dirty="0" smtClean="0"/>
              <a:t>6499 </a:t>
            </a:r>
            <a:r>
              <a:rPr lang="it-IT" b="1" dirty="0"/>
              <a:t>pazienti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Età media: 67,3anni (± 19,1 anni)  Età mediana: 72 anni (IQR 57-81anni, </a:t>
            </a:r>
            <a:r>
              <a:rPr lang="it-IT" dirty="0" err="1" smtClean="0"/>
              <a:t>min</a:t>
            </a:r>
            <a:r>
              <a:rPr lang="it-IT" dirty="0" smtClean="0"/>
              <a:t> 0 – </a:t>
            </a:r>
            <a:r>
              <a:rPr lang="it-IT" dirty="0" err="1" smtClean="0"/>
              <a:t>max</a:t>
            </a:r>
            <a:r>
              <a:rPr lang="it-IT" dirty="0" smtClean="0"/>
              <a:t> 101anni)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Andamento in </a:t>
            </a:r>
            <a:r>
              <a:rPr lang="it-IT" u="sng" dirty="0" smtClean="0">
                <a:solidFill>
                  <a:srgbClr val="006600"/>
                </a:solidFill>
              </a:rPr>
              <a:t>diminuzione</a:t>
            </a:r>
            <a:r>
              <a:rPr lang="it-IT" dirty="0" smtClean="0"/>
              <a:t> (statisticamente significativo)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0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730" y="0"/>
            <a:ext cx="7479052" cy="64867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77" y="0"/>
            <a:ext cx="2509790" cy="357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2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615" y="3042337"/>
            <a:ext cx="10515600" cy="1325563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/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LAVARSI </a:t>
            </a:r>
            <a:r>
              <a:rPr lang="it-IT" b="1" dirty="0">
                <a:solidFill>
                  <a:srgbClr val="0070C0"/>
                </a:solidFill>
              </a:rPr>
              <a:t>LE MANI SIGNIFICA COGLIERE UN'OPPORTUNITÀ ED EVITARE UN RISCHIO.</a:t>
            </a:r>
            <a:r>
              <a:rPr lang="it-IT" dirty="0">
                <a:solidFill>
                  <a:srgbClr val="0070C0"/>
                </a:solidFill>
              </a:rPr>
              <a:t/>
            </a:r>
            <a:br>
              <a:rPr lang="it-IT" dirty="0">
                <a:solidFill>
                  <a:srgbClr val="0070C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CHIEDI CHE SIANO RISPETTATE LE INDICAZIONI RIGUARDANTI L’IGIENE DELLE MANI, </a:t>
            </a:r>
            <a:r>
              <a:rPr lang="it-IT" dirty="0">
                <a:solidFill>
                  <a:srgbClr val="006600"/>
                </a:solidFill>
              </a:rPr>
              <a:t/>
            </a:r>
            <a:br>
              <a:rPr lang="it-IT" dirty="0">
                <a:solidFill>
                  <a:srgbClr val="006600"/>
                </a:solidFill>
              </a:rPr>
            </a:br>
            <a:r>
              <a:rPr lang="it-IT" b="1" dirty="0">
                <a:solidFill>
                  <a:srgbClr val="006600"/>
                </a:solidFill>
              </a:rPr>
              <a:t>È UN TUO DIRITTO!</a:t>
            </a:r>
            <a:r>
              <a:rPr lang="it-IT" dirty="0">
                <a:solidFill>
                  <a:srgbClr val="006600"/>
                </a:solidFill>
              </a:rPr>
              <a:t/>
            </a:r>
            <a:br>
              <a:rPr lang="it-IT" dirty="0">
                <a:solidFill>
                  <a:srgbClr val="006600"/>
                </a:solidFill>
              </a:rPr>
            </a:br>
            <a:r>
              <a:rPr lang="it-IT" dirty="0">
                <a:solidFill>
                  <a:srgbClr val="006600"/>
                </a:solidFill>
              </a:rPr>
              <a:t> </a:t>
            </a:r>
            <a:br>
              <a:rPr lang="it-IT" dirty="0">
                <a:solidFill>
                  <a:srgbClr val="006600"/>
                </a:solidFill>
              </a:rPr>
            </a:br>
            <a:endParaRPr lang="it-IT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503" y="91748"/>
            <a:ext cx="11462993" cy="1325563"/>
          </a:xfrm>
        </p:spPr>
        <p:txBody>
          <a:bodyPr/>
          <a:lstStyle/>
          <a:p>
            <a:r>
              <a:rPr lang="it-IT" sz="3200" b="1" dirty="0">
                <a:solidFill>
                  <a:srgbClr val="006600"/>
                </a:solidFill>
                <a:latin typeface="+mn-lt"/>
              </a:rPr>
              <a:t>Monitoraggio del consumo di gel alcolico nelle </a:t>
            </a:r>
            <a:r>
              <a:rPr lang="it-IT" sz="3200" b="1" dirty="0" smtClean="0">
                <a:solidFill>
                  <a:srgbClr val="006600"/>
                </a:solidFill>
                <a:latin typeface="+mn-lt"/>
              </a:rPr>
              <a:t>Strutture Sanitarie </a:t>
            </a:r>
            <a:r>
              <a:rPr lang="it-IT" sz="3200" b="1" dirty="0">
                <a:solidFill>
                  <a:srgbClr val="006600"/>
                </a:solidFill>
                <a:latin typeface="+mn-lt"/>
              </a:rPr>
              <a:t>Pubbliche della Liguria</a:t>
            </a:r>
            <a:br>
              <a:rPr lang="it-IT" sz="3200" b="1" dirty="0">
                <a:solidFill>
                  <a:srgbClr val="006600"/>
                </a:solidFill>
                <a:latin typeface="+mn-lt"/>
              </a:rPr>
            </a:br>
            <a:endParaRPr lang="it-IT" sz="32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9772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dirty="0"/>
              <a:t>Tra gli indicatori monitorati dal PRP 2014-2019 della Liguria, vi è il consumo annuale di soluzione </a:t>
            </a:r>
            <a:r>
              <a:rPr lang="it-IT" sz="2400" dirty="0" smtClean="0"/>
              <a:t>alcolica (calcolato come litri/1000 giornate di degenza), per valutare l'adesione </a:t>
            </a:r>
            <a:r>
              <a:rPr lang="it-IT" sz="2400" dirty="0"/>
              <a:t>all'igiene delle mani da parte degli operatori </a:t>
            </a:r>
            <a:r>
              <a:rPr lang="it-IT" sz="2400" dirty="0" smtClean="0"/>
              <a:t>sanitari in </a:t>
            </a:r>
            <a:r>
              <a:rPr lang="it-IT" sz="2400" u="sng" dirty="0" smtClean="0"/>
              <a:t>tutte le aziende sanitarie e ospedali della regione</a:t>
            </a:r>
            <a:r>
              <a:rPr lang="it-IT" sz="2400" dirty="0" smtClean="0"/>
              <a:t>.</a:t>
            </a:r>
          </a:p>
          <a:p>
            <a:pPr marL="0" indent="0" algn="just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52940"/>
              </p:ext>
            </p:extLst>
          </p:nvPr>
        </p:nvGraphicFramePr>
        <p:xfrm>
          <a:off x="3301337" y="2953973"/>
          <a:ext cx="5320144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u="none" strike="noStrike" dirty="0">
                          <a:effectLst/>
                          <a:latin typeface="+mn-lt"/>
                        </a:rPr>
                        <a:t> ENTE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u="none" strike="noStrike" dirty="0">
                          <a:effectLst/>
                          <a:latin typeface="+mn-lt"/>
                        </a:rPr>
                        <a:t>ANNO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VAR. %</a:t>
                      </a:r>
                      <a:endParaRPr lang="it-IT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u="none" strike="noStrike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it-IT" sz="18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u="none" strike="noStrike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it-IT" sz="18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8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 dirty="0">
                          <a:effectLst/>
                          <a:latin typeface="+mn-lt"/>
                        </a:rPr>
                        <a:t>ASL 1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5,35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13,5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+ 152%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 dirty="0">
                          <a:effectLst/>
                          <a:latin typeface="+mn-lt"/>
                        </a:rPr>
                        <a:t>ASL 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9,7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+ 8%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ASL 3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11,67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17,8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+ 53%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ASL 4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7,5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15,7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+ 109%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ASL 5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10,27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10,5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+2%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E.O. GALLIERA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19,53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25,8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+32%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IRCCS GASLINI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41,33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40,1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OEI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3,79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5,6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+48%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800" b="1" u="none" strike="noStrike" dirty="0">
                          <a:effectLst/>
                          <a:latin typeface="+mn-lt"/>
                        </a:rPr>
                        <a:t>SAN MARTINO-IST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>
                          <a:effectLst/>
                          <a:latin typeface="+mn-lt"/>
                        </a:rPr>
                        <a:t>8,91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+mn-lt"/>
                        </a:rPr>
                        <a:t>13,5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+52%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8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solidFill>
                  <a:srgbClr val="006600"/>
                </a:solidFill>
                <a:latin typeface="+mn-lt"/>
              </a:rPr>
              <a:t>Monitoraggio del consumo di gel alcolico nelle Strutture Sanitarie Pubbliche della Liguria</a:t>
            </a:r>
            <a:br>
              <a:rPr lang="it-IT" sz="3200" b="1" dirty="0">
                <a:solidFill>
                  <a:srgbClr val="006600"/>
                </a:solidFill>
                <a:latin typeface="+mn-lt"/>
              </a:rPr>
            </a:br>
            <a:endParaRPr lang="it-IT" sz="3200" b="1" dirty="0">
              <a:solidFill>
                <a:srgbClr val="006600"/>
              </a:solidFill>
              <a:latin typeface="+mn-lt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329476"/>
              </p:ext>
            </p:extLst>
          </p:nvPr>
        </p:nvGraphicFramePr>
        <p:xfrm>
          <a:off x="1762813" y="1850943"/>
          <a:ext cx="7806965" cy="366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Connettore 1 3"/>
          <p:cNvCxnSpPr/>
          <p:nvPr/>
        </p:nvCxnSpPr>
        <p:spPr>
          <a:xfrm>
            <a:off x="2165230" y="3865339"/>
            <a:ext cx="724618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2165229" y="3327391"/>
            <a:ext cx="7246189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947555" y="1293653"/>
            <a:ext cx="4406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i="1" dirty="0">
                <a:solidFill>
                  <a:srgbClr val="FF6600"/>
                </a:solidFill>
              </a:rPr>
              <a:t>Standard di riferimento: 20 L/1000 gg degenza (WHO, 2010) </a:t>
            </a:r>
            <a:endParaRPr lang="it-IT" sz="1200" b="1" dirty="0">
              <a:solidFill>
                <a:srgbClr val="FF6600"/>
              </a:solidFill>
            </a:endParaRPr>
          </a:p>
          <a:p>
            <a:r>
              <a:rPr lang="it-IT" sz="1200" b="1" i="1" dirty="0" smtClean="0">
                <a:solidFill>
                  <a:srgbClr val="00B0F0"/>
                </a:solidFill>
              </a:rPr>
              <a:t>Obiettivo minimo: </a:t>
            </a:r>
            <a:r>
              <a:rPr lang="it-IT" sz="1200" b="1" i="1" dirty="0">
                <a:solidFill>
                  <a:srgbClr val="00B0F0"/>
                </a:solidFill>
              </a:rPr>
              <a:t>10 L/1000 gg degenza (ASSR-ER 2011</a:t>
            </a:r>
            <a:r>
              <a:rPr lang="it-IT" sz="1200" b="1" i="1" dirty="0" smtClean="0">
                <a:solidFill>
                  <a:srgbClr val="00B0F0"/>
                </a:solidFill>
              </a:rPr>
              <a:t>)</a:t>
            </a:r>
            <a:endParaRPr lang="it-IT" sz="1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278327837"/>
              </p:ext>
            </p:extLst>
          </p:nvPr>
        </p:nvGraphicFramePr>
        <p:xfrm>
          <a:off x="2384493" y="2321881"/>
          <a:ext cx="7871382" cy="406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2384493" y="237183"/>
            <a:ext cx="802238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33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Monitoraggio IC A:</a:t>
            </a:r>
          </a:p>
          <a:p>
            <a:pPr algn="ctr"/>
            <a:r>
              <a:rPr lang="it-IT" sz="3200" b="1" dirty="0" smtClean="0">
                <a:solidFill>
                  <a:srgbClr val="0033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Casi in Liguria </a:t>
            </a:r>
            <a:r>
              <a:rPr lang="it-IT" sz="3200" b="1" dirty="0">
                <a:solidFill>
                  <a:srgbClr val="0033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 batteriemie sostenute da CPE</a:t>
            </a:r>
            <a:endParaRPr lang="it-IT" sz="3200" b="1" dirty="0">
              <a:solidFill>
                <a:srgbClr val="0033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0425" y="1314401"/>
            <a:ext cx="102909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 smtClean="0"/>
              <a:t>CPE: enterobatteri produttori di carbapenemasi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 smtClean="0"/>
              <a:t>Circolare </a:t>
            </a:r>
            <a:r>
              <a:rPr lang="it-IT" sz="2000" dirty="0"/>
              <a:t>Ministeriale 4968 del 26/02/2013 </a:t>
            </a:r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/>
              <a:t>Determina ARS 125/2014 e DGR </a:t>
            </a:r>
            <a:r>
              <a:rPr lang="it-IT" sz="2000" dirty="0" smtClean="0"/>
              <a:t>529/2015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rogressivo </a:t>
            </a:r>
            <a:r>
              <a:rPr lang="it-IT" sz="2000" b="1" dirty="0">
                <a:solidFill>
                  <a:srgbClr val="0066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aumento di sensibilità nella segnalazione </a:t>
            </a:r>
            <a:r>
              <a:rPr lang="it-IT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dei casi da parte degli operatori </a:t>
            </a:r>
            <a:r>
              <a:rPr lang="it-IT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liguri </a:t>
            </a:r>
            <a:endParaRPr lang="it-IT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66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000" b="1" dirty="0" smtClean="0">
                <a:solidFill>
                  <a:srgbClr val="0066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rend </a:t>
            </a:r>
            <a:r>
              <a:rPr lang="it-IT" sz="2000" b="1" dirty="0">
                <a:solidFill>
                  <a:srgbClr val="0066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 riduzione </a:t>
            </a:r>
            <a:r>
              <a:rPr lang="it-IT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partire dall’anno 2015</a:t>
            </a:r>
          </a:p>
        </p:txBody>
      </p:sp>
    </p:spTree>
    <p:extLst>
      <p:ext uri="{BB962C8B-B14F-4D97-AF65-F5344CB8AC3E}">
        <p14:creationId xmlns:p14="http://schemas.microsoft.com/office/powerpoint/2010/main" val="25926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048" y="202212"/>
            <a:ext cx="11576115" cy="976139"/>
          </a:xfrm>
        </p:spPr>
        <p:txBody>
          <a:bodyPr/>
          <a:lstStyle/>
          <a:p>
            <a:pPr algn="just"/>
            <a:r>
              <a:rPr lang="it-IT" sz="2800" b="1" dirty="0" smtClean="0">
                <a:solidFill>
                  <a:srgbClr val="006600"/>
                </a:solidFill>
                <a:latin typeface="+mn-lt"/>
              </a:rPr>
              <a:t>Efficacia dell’identificazione </a:t>
            </a:r>
            <a:r>
              <a:rPr lang="it-IT" sz="2800" b="1" dirty="0">
                <a:solidFill>
                  <a:srgbClr val="006600"/>
                </a:solidFill>
                <a:latin typeface="+mn-lt"/>
              </a:rPr>
              <a:t>precoce dei soggetti colonizzati da </a:t>
            </a:r>
            <a:r>
              <a:rPr lang="it-IT" sz="2800" b="1" dirty="0" smtClean="0">
                <a:solidFill>
                  <a:srgbClr val="006600"/>
                </a:solidFill>
                <a:latin typeface="+mn-lt"/>
              </a:rPr>
              <a:t>CPE </a:t>
            </a:r>
            <a:r>
              <a:rPr lang="it-IT" sz="2800" dirty="0" smtClean="0">
                <a:solidFill>
                  <a:srgbClr val="006600"/>
                </a:solidFill>
                <a:latin typeface="+mn-lt"/>
              </a:rPr>
              <a:t>(sorveglianza attiva)</a:t>
            </a:r>
            <a:r>
              <a:rPr lang="it-IT" sz="2800" b="1" dirty="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800" b="1" dirty="0">
                <a:solidFill>
                  <a:srgbClr val="006600"/>
                </a:solidFill>
                <a:latin typeface="+mn-lt"/>
              </a:rPr>
              <a:t>ricoverati presso strutture sanitarie pubbliche </a:t>
            </a:r>
            <a:r>
              <a:rPr lang="it-IT" sz="2800" dirty="0">
                <a:solidFill>
                  <a:srgbClr val="006600"/>
                </a:solidFill>
                <a:latin typeface="+mn-lt"/>
              </a:rPr>
              <a:t>(screening all’ingresso)</a:t>
            </a:r>
          </a:p>
        </p:txBody>
      </p:sp>
      <p:sp>
        <p:nvSpPr>
          <p:cNvPr id="4" name="Rettangolo 3"/>
          <p:cNvSpPr/>
          <p:nvPr/>
        </p:nvSpPr>
        <p:spPr>
          <a:xfrm>
            <a:off x="2491818" y="2306021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it-IT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360" y="2544657"/>
            <a:ext cx="7060332" cy="3920356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986480" y="1575764"/>
            <a:ext cx="1021904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 smtClean="0"/>
              <a:t>Obiettivo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ridurre </a:t>
            </a:r>
            <a:r>
              <a:rPr lang="it-IT" dirty="0"/>
              <a:t>la circolazione “invisibile” di questi </a:t>
            </a:r>
            <a:r>
              <a:rPr lang="it-IT" dirty="0" smtClean="0"/>
              <a:t>microrganismi</a:t>
            </a:r>
          </a:p>
          <a:p>
            <a:pPr algn="just"/>
            <a:r>
              <a:rPr lang="it-IT" dirty="0"/>
              <a:t>	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evitare </a:t>
            </a:r>
            <a:r>
              <a:rPr lang="it-IT" dirty="0"/>
              <a:t>la trasmissione ad altri pazienti con condizioni predisponenti a quadri clinici più </a:t>
            </a:r>
            <a:r>
              <a:rPr lang="it-IT" dirty="0" smtClean="0"/>
              <a:t>severi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63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>
                <a:solidFill>
                  <a:srgbClr val="006600"/>
                </a:solidFill>
              </a:rPr>
              <a:t>2015-2017</a:t>
            </a:r>
            <a:r>
              <a:rPr lang="it-IT" dirty="0" smtClean="0"/>
              <a:t>: sottoposti </a:t>
            </a:r>
            <a:r>
              <a:rPr lang="it-IT" dirty="0"/>
              <a:t>a screening circa 94.363  pazienti negli ospedali pubblici e nelle RSA pubbliche e private </a:t>
            </a:r>
            <a:r>
              <a:rPr lang="it-IT" dirty="0" smtClean="0"/>
              <a:t>accreditate: </a:t>
            </a:r>
          </a:p>
          <a:p>
            <a:pPr algn="just"/>
            <a:r>
              <a:rPr lang="it-IT" dirty="0" smtClean="0"/>
              <a:t>8,4</a:t>
            </a:r>
            <a:r>
              <a:rPr lang="it-IT" dirty="0"/>
              <a:t>% dei pazienti </a:t>
            </a:r>
            <a:r>
              <a:rPr lang="it-IT" dirty="0" smtClean="0"/>
              <a:t>portatore </a:t>
            </a:r>
            <a:r>
              <a:rPr lang="it-IT" dirty="0"/>
              <a:t>di un CPE (nel 98% dei casi è stata isolata </a:t>
            </a:r>
            <a:r>
              <a:rPr lang="it-IT" i="1" dirty="0" err="1"/>
              <a:t>Klebsiella</a:t>
            </a:r>
            <a:r>
              <a:rPr lang="it-IT" i="1" dirty="0"/>
              <a:t> </a:t>
            </a:r>
            <a:r>
              <a:rPr lang="it-IT" i="1" dirty="0" err="1"/>
              <a:t>pneumoniae</a:t>
            </a:r>
            <a:r>
              <a:rPr lang="it-IT" dirty="0"/>
              <a:t>); </a:t>
            </a:r>
            <a:endParaRPr lang="it-IT" dirty="0" smtClean="0"/>
          </a:p>
          <a:p>
            <a:pPr algn="just"/>
            <a:r>
              <a:rPr lang="it-IT" dirty="0" smtClean="0"/>
              <a:t>la </a:t>
            </a:r>
            <a:r>
              <a:rPr lang="it-IT" dirty="0"/>
              <a:t>percentuale di positività registrata nell’intero triennio è più elevata </a:t>
            </a:r>
            <a:r>
              <a:rPr lang="it-IT" dirty="0" smtClean="0"/>
              <a:t>nelle </a:t>
            </a:r>
            <a:r>
              <a:rPr lang="it-IT" dirty="0"/>
              <a:t>strutture residenziali (11,4%) rispetto agli ospedali per acuti (6,3</a:t>
            </a:r>
            <a:r>
              <a:rPr lang="it-IT" dirty="0" smtClean="0"/>
              <a:t>%).</a:t>
            </a:r>
          </a:p>
          <a:p>
            <a:pPr algn="just"/>
            <a:r>
              <a:rPr lang="it-IT" dirty="0" smtClean="0"/>
              <a:t>Le strutture residenziali ospitano pazienti più anziani e con più fattori di rischio (in particolare, precedenti ospedalizzazioni)</a:t>
            </a:r>
            <a:endParaRPr lang="it-IT" dirty="0"/>
          </a:p>
          <a:p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09048" y="202212"/>
            <a:ext cx="11576115" cy="976139"/>
          </a:xfrm>
        </p:spPr>
        <p:txBody>
          <a:bodyPr/>
          <a:lstStyle/>
          <a:p>
            <a:r>
              <a:rPr lang="it-IT" sz="2800" b="1" dirty="0" smtClean="0">
                <a:solidFill>
                  <a:srgbClr val="006600"/>
                </a:solidFill>
                <a:latin typeface="+mn-lt"/>
              </a:rPr>
              <a:t>Identificazione </a:t>
            </a:r>
            <a:r>
              <a:rPr lang="it-IT" sz="2800" b="1" dirty="0">
                <a:solidFill>
                  <a:srgbClr val="006600"/>
                </a:solidFill>
                <a:latin typeface="+mn-lt"/>
              </a:rPr>
              <a:t>precoce dei soggetti colonizzati da </a:t>
            </a:r>
            <a:r>
              <a:rPr lang="it-IT" sz="2800" b="1" dirty="0" smtClean="0">
                <a:solidFill>
                  <a:srgbClr val="006600"/>
                </a:solidFill>
                <a:latin typeface="+mn-lt"/>
              </a:rPr>
              <a:t>CPE </a:t>
            </a:r>
            <a:r>
              <a:rPr lang="it-IT" sz="2800" dirty="0" smtClean="0">
                <a:solidFill>
                  <a:srgbClr val="006600"/>
                </a:solidFill>
                <a:latin typeface="+mn-lt"/>
              </a:rPr>
              <a:t>(sorveglianza attiva)</a:t>
            </a:r>
            <a:r>
              <a:rPr lang="it-IT" sz="2800" b="1" dirty="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it-IT" sz="2800" b="1" dirty="0">
                <a:solidFill>
                  <a:srgbClr val="006600"/>
                </a:solidFill>
                <a:latin typeface="+mn-lt"/>
              </a:rPr>
              <a:t>ricoverati presso strutture sanitarie pubbliche </a:t>
            </a:r>
            <a:r>
              <a:rPr lang="it-IT" sz="2800" dirty="0">
                <a:solidFill>
                  <a:srgbClr val="006600"/>
                </a:solidFill>
                <a:latin typeface="+mn-lt"/>
              </a:rPr>
              <a:t>(screening all’ingresso)</a:t>
            </a:r>
          </a:p>
        </p:txBody>
      </p:sp>
    </p:spTree>
    <p:extLst>
      <p:ext uri="{BB962C8B-B14F-4D97-AF65-F5344CB8AC3E}">
        <p14:creationId xmlns:p14="http://schemas.microsoft.com/office/powerpoint/2010/main" val="5118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073103"/>
              </p:ext>
            </p:extLst>
          </p:nvPr>
        </p:nvGraphicFramePr>
        <p:xfrm>
          <a:off x="704850" y="1989695"/>
          <a:ext cx="4927436" cy="374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:a16="http://schemas.microsoft.com/office/drawing/2014/main" id="{CD984DDA-4B47-4018-B12E-4B536FCD3AB6}"/>
              </a:ext>
            </a:extLst>
          </p:cNvPr>
          <p:cNvSpPr/>
          <p:nvPr/>
        </p:nvSpPr>
        <p:spPr>
          <a:xfrm>
            <a:off x="1418173" y="198680"/>
            <a:ext cx="97683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006600"/>
                </a:solidFill>
                <a:latin typeface="Arial" panose="020B0604020202020204" pitchFamily="34" charset="0"/>
              </a:rPr>
              <a:t>Prevalenza di pazienti con ICA</a:t>
            </a:r>
          </a:p>
          <a:p>
            <a:pPr algn="ctr"/>
            <a:r>
              <a:rPr lang="it-IT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PRP 2014-2018/2019</a:t>
            </a:r>
          </a:p>
          <a:p>
            <a:pPr algn="ctr"/>
            <a:r>
              <a:rPr lang="it-IT" b="1" dirty="0" smtClean="0">
                <a:solidFill>
                  <a:srgbClr val="008000"/>
                </a:solidFill>
              </a:rPr>
              <a:t>«Indagini annuali di prevalenza regionale delle ICA</a:t>
            </a:r>
            <a:r>
              <a:rPr lang="it-IT" b="1" dirty="0" smtClean="0">
                <a:solidFill>
                  <a:srgbClr val="006600"/>
                </a:solidFill>
              </a:rPr>
              <a:t>» </a:t>
            </a:r>
            <a:r>
              <a:rPr lang="it-IT" dirty="0" smtClean="0">
                <a:solidFill>
                  <a:srgbClr val="006600"/>
                </a:solidFill>
              </a:rPr>
              <a:t>(</a:t>
            </a:r>
            <a:r>
              <a:rPr lang="it-IT" dirty="0">
                <a:solidFill>
                  <a:srgbClr val="006600"/>
                </a:solidFill>
              </a:rPr>
              <a:t>periodo della rilevazione: </a:t>
            </a:r>
            <a:r>
              <a:rPr lang="it-IT" dirty="0" smtClean="0">
                <a:solidFill>
                  <a:srgbClr val="006600"/>
                </a:solidFill>
              </a:rPr>
              <a:t>marzo-aprile)</a:t>
            </a:r>
            <a:endParaRPr lang="it-IT" b="1" dirty="0" smtClean="0">
              <a:solidFill>
                <a:srgbClr val="0066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530850" y="2284969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Valori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differenti tra Aziende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liguri (variabilità </a:t>
            </a:r>
            <a:r>
              <a:rPr lang="it-IT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case-mix);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ediamente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Liguria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paziente su 10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presenta ICA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 giorno della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rilevazione </a:t>
            </a:r>
            <a:r>
              <a:rPr lang="it-IT" b="1" dirty="0" smtClean="0">
                <a:solidFill>
                  <a:srgbClr val="0066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stesso dato mondiale divulgato dall’OMS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Liguria ha un dato più accurato rispetto al dato nazionale (8%)* in quanto </a:t>
            </a:r>
            <a:r>
              <a:rPr lang="it-IT" b="1" dirty="0" smtClean="0">
                <a:solidFill>
                  <a:srgbClr val="00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arruola TUTTI GLI OSPEDALI presenti sul territorio mentre nelle altre indagini l’adesione è volontaria e poche (e le più virtuose) sono le strutture partecipanti nelle altre regioni.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b="1" dirty="0">
              <a:solidFill>
                <a:srgbClr val="0066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b="1" dirty="0" smtClean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it-IT" sz="11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it-IT" sz="1100" dirty="0" smtClean="0"/>
              <a:t> “</a:t>
            </a:r>
            <a:r>
              <a:rPr lang="it-IT" sz="1100" dirty="0"/>
              <a:t>Secondo studio di prevalenza italiano sulle infezioni correlate all’assistenza e sull’uso di antibiotici</a:t>
            </a:r>
          </a:p>
          <a:p>
            <a:r>
              <a:rPr lang="it-IT" sz="1100" dirty="0"/>
              <a:t>negli ospedali per acuti – Protocollo ECDC”. Dipartimento Scienze della Salute Pubblica e Pediatriche, </a:t>
            </a:r>
            <a:r>
              <a:rPr lang="it-IT" sz="1100" dirty="0" smtClean="0"/>
              <a:t>Università di </a:t>
            </a:r>
            <a:r>
              <a:rPr lang="it-IT" sz="1100" dirty="0"/>
              <a:t>Torino. 2018</a:t>
            </a:r>
            <a:r>
              <a:rPr lang="it-IT" sz="1100" dirty="0" smtClean="0"/>
              <a:t>. </a:t>
            </a:r>
            <a:r>
              <a:rPr lang="it-IT" sz="1100" dirty="0"/>
              <a:t>Consultabile  </a:t>
            </a:r>
            <a:r>
              <a:rPr lang="it-IT" sz="1100" dirty="0" smtClean="0"/>
              <a:t>al seguente indirizzo: http</a:t>
            </a:r>
            <a:r>
              <a:rPr lang="it-IT" sz="1100" dirty="0"/>
              <a:t>://www.salute.gov.it/portale/documentazione/p6_2_2_1.jsp?lingua=italiano&amp;id=2791</a:t>
            </a:r>
            <a:endParaRPr lang="it-IT" sz="1100" b="1" dirty="0" smtClean="0">
              <a:solidFill>
                <a:srgbClr val="0066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 [Sola lettura]" id="{4B64B57C-C6D6-4CB2-B7D0-D2ADF3ADE7D5}" vid="{45CE4E55-9294-455D-96A0-D169373E643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555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Wingdings</vt:lpstr>
      <vt:lpstr>2_Tema di Office</vt:lpstr>
      <vt:lpstr>Presentazione standard di PowerPoint</vt:lpstr>
      <vt:lpstr>Presentazione standard di PowerPoint</vt:lpstr>
      <vt:lpstr> LAVARSI LE MANI SIGNIFICA COGLIERE UN'OPPORTUNITÀ ED EVITARE UN RISCHIO. CHIEDI CHE SIANO RISPETTATE LE INDICAZIONI RIGUARDANTI L’IGIENE DELLE MANI,  È UN TUO DIRITTO!   </vt:lpstr>
      <vt:lpstr>Monitoraggio del consumo di gel alcolico nelle Strutture Sanitarie Pubbliche della Liguria </vt:lpstr>
      <vt:lpstr>Monitoraggio del consumo di gel alcolico nelle Strutture Sanitarie Pubbliche della Liguria </vt:lpstr>
      <vt:lpstr>Presentazione standard di PowerPoint</vt:lpstr>
      <vt:lpstr>Efficacia dell’identificazione precoce dei soggetti colonizzati da CPE (sorveglianza attiva) ricoverati presso strutture sanitarie pubbliche (screening all’ingresso)</vt:lpstr>
      <vt:lpstr>Identificazione precoce dei soggetti colonizzati da CPE (sorveglianza attiva) ricoverati presso strutture sanitarie pubbliche (screening all’ingresso)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Carloni Roberto</dc:creator>
  <cp:lastModifiedBy>Costella Federica</cp:lastModifiedBy>
  <cp:revision>50</cp:revision>
  <cp:lastPrinted>2019-05-06T08:48:47Z</cp:lastPrinted>
  <dcterms:created xsi:type="dcterms:W3CDTF">2018-10-05T08:39:54Z</dcterms:created>
  <dcterms:modified xsi:type="dcterms:W3CDTF">2019-05-06T10:04:08Z</dcterms:modified>
</cp:coreProperties>
</file>