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4" r:id="rId2"/>
    <p:sldMasterId id="2147483667" r:id="rId3"/>
  </p:sldMasterIdLst>
  <p:notesMasterIdLst>
    <p:notesMasterId r:id="rId13"/>
  </p:notesMasterIdLst>
  <p:sldIdLst>
    <p:sldId id="270" r:id="rId4"/>
    <p:sldId id="280" r:id="rId5"/>
    <p:sldId id="274" r:id="rId6"/>
    <p:sldId id="275" r:id="rId7"/>
    <p:sldId id="281" r:id="rId8"/>
    <p:sldId id="282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E817-0DAD-4AC9-8AC6-7CE20A726B9D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7D5E9-4A85-495A-976B-6CF73B79A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00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A8D4E-CBE7-4A9B-8D37-2DAC18D95B12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0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A8D4E-CBE7-4A9B-8D37-2DAC18D95B12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0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77F36FA-4D7C-46FC-8332-39E8EFAE9FCC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EE9DDD5-29E7-473E-BF2C-699C6F60538A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5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907972" y="732343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86265C-A43A-4A4F-9E24-FA8EE4D1DA1D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" y="0"/>
            <a:ext cx="1714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172813" y="0"/>
            <a:ext cx="12654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4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907972" y="732343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86265C-A43A-4A4F-9E24-FA8EE4D1DA1D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" y="0"/>
            <a:ext cx="1714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172813" y="0"/>
            <a:ext cx="12654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4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7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D97E0-B1B8-4F97-BA78-19B51FA8DABE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777ED-ACF3-49D3-A6DF-856261351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60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907972" y="732343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86265C-A43A-4A4F-9E24-FA8EE4D1DA1D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" y="0"/>
            <a:ext cx="1714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172813" y="0"/>
            <a:ext cx="12654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4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0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D97E0-B1B8-4F97-BA78-19B51FA8DABE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777ED-ACF3-49D3-A6DF-856261351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9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" y="0"/>
            <a:ext cx="1714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2813" y="0"/>
            <a:ext cx="12654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0" name="Picture 2" descr="Imma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14" y="6208540"/>
            <a:ext cx="1240896" cy="5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484637" y="6538910"/>
            <a:ext cx="7222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“Copyright </a:t>
            </a:r>
            <a:r>
              <a:rPr lang="it-IT" sz="1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it-IT" sz="1000" b="1" dirty="0" smtClean="0">
                <a:solidFill>
                  <a:srgbClr val="54545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2019 – A.Li.Sa. – vietata la copia, la riproduzione e la diffusione con ogni mezzo senza il consenso scritto dell’autore”.</a:t>
            </a:r>
            <a:endParaRPr lang="it-IT" sz="1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" y="0"/>
            <a:ext cx="1714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2813" y="0"/>
            <a:ext cx="12654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0" name="Picture 2" descr="Imma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14" y="6208540"/>
            <a:ext cx="1240896" cy="5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484637" y="6538910"/>
            <a:ext cx="7222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“Copyright </a:t>
            </a:r>
            <a:r>
              <a:rPr lang="it-IT" sz="1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it-IT" sz="1000" b="1" dirty="0" smtClean="0">
                <a:solidFill>
                  <a:srgbClr val="54545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2019 – A.Li.Sa. – vietata la copia, la riproduzione e la diffusione con ogni mezzo senza il consenso scritto dell’autore”.</a:t>
            </a:r>
            <a:endParaRPr lang="it-IT" sz="1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0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" y="0"/>
            <a:ext cx="1714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2813" y="0"/>
            <a:ext cx="12654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0" name="Picture 2" descr="Imma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14" y="6208540"/>
            <a:ext cx="1240896" cy="5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484637" y="6538910"/>
            <a:ext cx="7222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“Copyright </a:t>
            </a:r>
            <a:r>
              <a:rPr lang="it-IT" sz="1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it-IT" sz="1000" b="1" dirty="0" smtClean="0">
                <a:solidFill>
                  <a:srgbClr val="54545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2019 – A.Li.Sa. – vietata la copia, la riproduzione e la diffusione con ogni mezzo senza il consenso scritto dell’autore”.</a:t>
            </a:r>
            <a:endParaRPr lang="it-IT" sz="1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4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68171" y="2348460"/>
            <a:ext cx="1089066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6600"/>
                </a:solidFill>
              </a:rPr>
              <a:t>INFERMIERE DI FAMIGLIA E </a:t>
            </a:r>
            <a:r>
              <a:rPr lang="it-IT" sz="4000" b="1" dirty="0">
                <a:solidFill>
                  <a:srgbClr val="006600"/>
                </a:solidFill>
              </a:rPr>
              <a:t>COMUNITÀ (</a:t>
            </a:r>
            <a:r>
              <a:rPr lang="it-IT" sz="4000" b="1" dirty="0" smtClean="0">
                <a:solidFill>
                  <a:srgbClr val="006600"/>
                </a:solidFill>
              </a:rPr>
              <a:t>IFEC)</a:t>
            </a:r>
          </a:p>
          <a:p>
            <a:pPr algn="ctr"/>
            <a:r>
              <a:rPr lang="it-IT" sz="4000" b="1" dirty="0" smtClean="0">
                <a:solidFill>
                  <a:srgbClr val="006600"/>
                </a:solidFill>
              </a:rPr>
              <a:t>PROGETTO</a:t>
            </a:r>
            <a:r>
              <a:rPr lang="it-IT" sz="4000" b="1" dirty="0" smtClean="0">
                <a:solidFill>
                  <a:srgbClr val="008E40"/>
                </a:solidFill>
              </a:rPr>
              <a:t> </a:t>
            </a:r>
            <a:r>
              <a:rPr lang="it-IT" sz="4000" b="1" dirty="0" err="1" smtClean="0">
                <a:solidFill>
                  <a:schemeClr val="tx2"/>
                </a:solidFill>
              </a:rPr>
              <a:t>E</a:t>
            </a:r>
            <a:r>
              <a:rPr lang="it-IT" sz="4000" b="1" dirty="0" err="1" smtClean="0">
                <a:solidFill>
                  <a:schemeClr val="accent2"/>
                </a:solidFill>
              </a:rPr>
              <a:t>N</a:t>
            </a:r>
            <a:r>
              <a:rPr lang="it-IT" sz="4000" b="1" dirty="0" err="1" smtClean="0">
                <a:solidFill>
                  <a:srgbClr val="008E40"/>
                </a:solidFill>
              </a:rPr>
              <a:t>h</a:t>
            </a:r>
            <a:r>
              <a:rPr lang="it-IT" sz="4000" b="1" dirty="0" err="1" smtClean="0">
                <a:solidFill>
                  <a:schemeClr val="accent1"/>
                </a:solidFill>
              </a:rPr>
              <a:t>A</a:t>
            </a:r>
            <a:r>
              <a:rPr lang="it-IT" sz="4000" b="1" dirty="0" err="1" smtClean="0">
                <a:solidFill>
                  <a:schemeClr val="tx2"/>
                </a:solidFill>
              </a:rPr>
              <a:t>N</a:t>
            </a:r>
            <a:r>
              <a:rPr lang="it-IT" sz="4000" b="1" dirty="0" err="1" smtClean="0">
                <a:solidFill>
                  <a:srgbClr val="FF0000"/>
                </a:solidFill>
              </a:rPr>
              <a:t>C</a:t>
            </a:r>
            <a:r>
              <a:rPr lang="it-IT" sz="4000" b="1" dirty="0" err="1" smtClean="0">
                <a:solidFill>
                  <a:srgbClr val="008E40"/>
                </a:solidFill>
              </a:rPr>
              <a:t>E</a:t>
            </a:r>
            <a:endParaRPr lang="it-IT" sz="4000" b="1" dirty="0">
              <a:solidFill>
                <a:srgbClr val="008E40"/>
              </a:solidFill>
            </a:endParaRPr>
          </a:p>
          <a:p>
            <a:pPr algn="ctr"/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51" y="3822252"/>
            <a:ext cx="38481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93126" y="1358879"/>
            <a:ext cx="111457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/>
          </a:p>
          <a:p>
            <a:pPr algn="just"/>
            <a:r>
              <a:rPr lang="it-IT" sz="2000" dirty="0" smtClean="0"/>
              <a:t>Professionista </a:t>
            </a:r>
            <a:r>
              <a:rPr lang="it-IT" sz="2000" dirty="0"/>
              <a:t>cardine, </a:t>
            </a:r>
            <a:r>
              <a:rPr lang="it-IT" sz="2000" dirty="0" smtClean="0"/>
              <a:t>in collaborazione con il </a:t>
            </a:r>
            <a:r>
              <a:rPr lang="it-IT" sz="2000" dirty="0"/>
              <a:t>Medico di Famiglia e </a:t>
            </a:r>
            <a:r>
              <a:rPr lang="it-IT" sz="2000" dirty="0" smtClean="0"/>
              <a:t>gli </a:t>
            </a:r>
            <a:r>
              <a:rPr lang="it-IT" sz="2000" dirty="0"/>
              <a:t>altri attori delle cure primarie, </a:t>
            </a:r>
            <a:r>
              <a:rPr lang="it-IT" sz="2000" dirty="0" smtClean="0"/>
              <a:t>per </a:t>
            </a:r>
            <a:r>
              <a:rPr lang="it-IT" sz="2000" dirty="0"/>
              <a:t>la rilevazione precoce dei fattori di rischio e per l’azione di prevenzione e di </a:t>
            </a:r>
            <a:r>
              <a:rPr lang="it-IT" sz="2000" b="1" dirty="0">
                <a:solidFill>
                  <a:srgbClr val="008E40"/>
                </a:solidFill>
              </a:rPr>
              <a:t>presa in carico della bassa soglia </a:t>
            </a:r>
            <a:r>
              <a:rPr lang="it-IT" sz="2000" b="1" dirty="0" smtClean="0">
                <a:solidFill>
                  <a:srgbClr val="008E40"/>
                </a:solidFill>
              </a:rPr>
              <a:t>socio-sanitaria</a:t>
            </a:r>
            <a:r>
              <a:rPr lang="it-IT" sz="2000" dirty="0" smtClean="0"/>
              <a:t>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b="1" i="1" dirty="0" smtClean="0"/>
              <a:t>Percorso </a:t>
            </a:r>
            <a:r>
              <a:rPr lang="it-IT" sz="2000" b="1" i="1" dirty="0"/>
              <a:t>formativo: Master di primo livello  in Infermieristica di Famiglia e Comunità (60CFU</a:t>
            </a:r>
            <a:r>
              <a:rPr lang="it-IT" sz="2000" b="1" i="1" dirty="0" smtClean="0"/>
              <a:t>)</a:t>
            </a:r>
          </a:p>
          <a:p>
            <a:pPr algn="just"/>
            <a:endParaRPr lang="it-IT" sz="2000" dirty="0"/>
          </a:p>
          <a:p>
            <a:pPr algn="just"/>
            <a:endParaRPr lang="it-IT" sz="2000" dirty="0" smtClean="0"/>
          </a:p>
          <a:p>
            <a:pPr algn="just"/>
            <a:endParaRPr lang="it-IT" sz="2000" dirty="0"/>
          </a:p>
          <a:p>
            <a:pPr algn="ctr"/>
            <a:r>
              <a:rPr lang="it-IT" sz="2000" b="1" dirty="0">
                <a:solidFill>
                  <a:srgbClr val="008E40"/>
                </a:solidFill>
              </a:rPr>
              <a:t>PAROLE </a:t>
            </a:r>
            <a:r>
              <a:rPr lang="it-IT" sz="2000" b="1" dirty="0" smtClean="0">
                <a:solidFill>
                  <a:srgbClr val="008E40"/>
                </a:solidFill>
              </a:rPr>
              <a:t>CHIAVE</a:t>
            </a:r>
            <a:endParaRPr lang="it-IT" sz="2000" dirty="0">
              <a:solidFill>
                <a:srgbClr val="008E40"/>
              </a:solidFill>
            </a:endParaRPr>
          </a:p>
          <a:p>
            <a:pPr algn="ctr"/>
            <a:endParaRPr lang="it-IT" sz="2000" dirty="0" smtClean="0">
              <a:solidFill>
                <a:srgbClr val="008E40"/>
              </a:solidFill>
            </a:endParaRPr>
          </a:p>
          <a:p>
            <a:pPr algn="ctr"/>
            <a:endParaRPr lang="it-IT" sz="2000" dirty="0">
              <a:solidFill>
                <a:srgbClr val="008E40"/>
              </a:solidFill>
            </a:endParaRPr>
          </a:p>
          <a:p>
            <a:pPr algn="ctr"/>
            <a:r>
              <a:rPr lang="it-IT" sz="2000" dirty="0" smtClean="0">
                <a:solidFill>
                  <a:srgbClr val="008E40"/>
                </a:solidFill>
              </a:rPr>
              <a:t>sanità </a:t>
            </a:r>
            <a:r>
              <a:rPr lang="it-IT" sz="2000" dirty="0">
                <a:solidFill>
                  <a:srgbClr val="008E40"/>
                </a:solidFill>
              </a:rPr>
              <a:t>di iniziativa, proattività, empowerment, prevenzione, gestione delle MCNT</a:t>
            </a:r>
          </a:p>
          <a:p>
            <a:pPr algn="just"/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2890704" y="323580"/>
            <a:ext cx="6550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8E40"/>
                </a:solidFill>
              </a:rPr>
              <a:t>Infermiere </a:t>
            </a:r>
            <a:r>
              <a:rPr lang="it-IT" sz="3600" b="1" dirty="0">
                <a:solidFill>
                  <a:srgbClr val="008E40"/>
                </a:solidFill>
              </a:rPr>
              <a:t>di famiglia e comunità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975153" y="4492101"/>
            <a:ext cx="381740" cy="603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33928"/>
              </p:ext>
            </p:extLst>
          </p:nvPr>
        </p:nvGraphicFramePr>
        <p:xfrm>
          <a:off x="807308" y="1070919"/>
          <a:ext cx="10585622" cy="4185313"/>
        </p:xfrm>
        <a:graphic>
          <a:graphicData uri="http://schemas.openxmlformats.org/drawingml/2006/table">
            <a:tbl>
              <a:tblPr/>
              <a:tblGrid>
                <a:gridCol w="10585622"/>
              </a:tblGrid>
              <a:tr h="628147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FUNZIONI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893214">
                <a:tc>
                  <a:txBody>
                    <a:bodyPr/>
                    <a:lstStyle>
                      <a:lvl1pPr marL="457200" indent="-455613"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1587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Partecipa all’individuazione precocemente e valuta i bisogni socio-assistenziali-sanitari della persona, della famiglia/comunità, del </a:t>
                      </a:r>
                      <a:r>
                        <a:rPr kumimoji="0" lang="it-IT" altLang="it-IT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caregiver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formale e informale;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51406">
                <a:tc>
                  <a:txBody>
                    <a:bodyPr/>
                    <a:lstStyle>
                      <a:lvl1pPr marL="457200" indent="-455613"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1587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Prende in carico l’assistito/famiglia/comunità, organizzando e coordinando le diverse attività/servizi/professionisti in risposta ai bisogni rilevati;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51406">
                <a:tc>
                  <a:txBody>
                    <a:bodyPr/>
                    <a:lstStyle>
                      <a:lvl1pPr marL="457200" indent="-455613"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1587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Promuove la salute attraverso il contributo all’educazione primaria, secondaria e terziaria;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80570">
                <a:tc>
                  <a:txBody>
                    <a:bodyPr/>
                    <a:lstStyle>
                      <a:lvl1pPr marL="457200" indent="-455613"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1587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Promuove la 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reponsabilizzazione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</a:t>
                      </a:r>
                      <a:r>
                        <a:rPr kumimoji="0" lang="it-IT" altLang="it-IT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(</a:t>
                      </a:r>
                      <a:r>
                        <a:rPr kumimoji="0" lang="it-IT" altLang="it-IT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empowerment</a:t>
                      </a:r>
                      <a:r>
                        <a:rPr kumimoji="0" lang="it-IT" altLang="it-IT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)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dell’assistito e della famiglia;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80570">
                <a:tc>
                  <a:txBody>
                    <a:bodyPr/>
                    <a:lstStyle>
                      <a:lvl1pPr marL="457200" indent="-455613"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1587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Valuta l’efficacia e l’appropriatezza del percorso di presa in carico.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166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608990"/>
              </p:ext>
            </p:extLst>
          </p:nvPr>
        </p:nvGraphicFramePr>
        <p:xfrm>
          <a:off x="996778" y="1169774"/>
          <a:ext cx="10453818" cy="4469016"/>
        </p:xfrm>
        <a:graphic>
          <a:graphicData uri="http://schemas.openxmlformats.org/drawingml/2006/table">
            <a:tbl>
              <a:tblPr/>
              <a:tblGrid>
                <a:gridCol w="10453818"/>
              </a:tblGrid>
              <a:tr h="50587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it-IT" alt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PRINCIPALI </a:t>
                      </a:r>
                      <a:r>
                        <a:rPr kumimoji="0" lang="it-IT" alt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ATTIVITÀ</a:t>
                      </a:r>
                      <a:endParaRPr kumimoji="0" lang="it-IT" altLang="it-IT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</a:txBody>
                  <a:tcPr marT="45717" marB="4571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04668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Raccoglie e analizza dati/informazioni, di natura sociale-assistenziale-clinica, relativi alla persona/famiglia/comunità, con l’ausilio di strumenti informatici-colloquio-sopralluogo presso il domicilio/ospedale/altre strutture</a:t>
                      </a:r>
                    </a:p>
                  </a:txBody>
                  <a:tcPr marT="45717" marB="4571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729114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Attiva le risorse (professionisti/servizi/procedure/tecnologie) necessarie a soddisfare i bisogni dell’assistito/famiglia/comunità</a:t>
                      </a:r>
                    </a:p>
                  </a:txBody>
                  <a:tcPr marT="45717" marB="4571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729114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Applica strategie personalizzate di assistenza infermieristica e attività educativa rivolte all’assistito/famiglia/comunità/</a:t>
                      </a:r>
                      <a:r>
                        <a:rPr kumimoji="0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caregiver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formale e informale</a:t>
                      </a:r>
                    </a:p>
                  </a:txBody>
                  <a:tcPr marT="45717" marB="4571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729114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Interagisce e mantiene rapporti con i diversi attori che intervengono sull’assistito/famiglia/comunità (MMG, specialisti, assistenti sociali, ecc.)</a:t>
                      </a:r>
                    </a:p>
                  </a:txBody>
                  <a:tcPr marT="45717" marB="4571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729114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Raccoglie e analizza dati, riferiti agli assistiti/famiglia/comunità presi in carico, relativi ai risultati raggiunti</a:t>
                      </a:r>
                    </a:p>
                  </a:txBody>
                  <a:tcPr marT="45717" marB="4571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12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68" y="319517"/>
            <a:ext cx="10925432" cy="941112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008E40"/>
                </a:solidFill>
                <a:latin typeface="+mn-lt"/>
              </a:rPr>
              <a:t>Gli obiettivi</a:t>
            </a:r>
            <a:endParaRPr lang="it-IT" sz="3600" b="1" dirty="0">
              <a:solidFill>
                <a:srgbClr val="008E4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6076" y="1165855"/>
            <a:ext cx="11565924" cy="49838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/>
              <a:t>Integrazione Ospedale-Territorio;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Sanità a chilometro zero;</a:t>
            </a:r>
          </a:p>
          <a:p>
            <a:pPr lvl="0">
              <a:lnSpc>
                <a:spcPct val="150000"/>
              </a:lnSpc>
            </a:pPr>
            <a:r>
              <a:rPr lang="it-IT" sz="2400" dirty="0"/>
              <a:t>Professionisti vicini ai bisogni della popolazione </a:t>
            </a:r>
            <a:r>
              <a:rPr lang="it-IT" sz="2400" dirty="0" smtClean="0"/>
              <a:t>ligure;</a:t>
            </a:r>
            <a:endParaRPr lang="it-IT" sz="2400" dirty="0"/>
          </a:p>
          <a:p>
            <a:pPr lvl="0">
              <a:lnSpc>
                <a:spcPct val="150000"/>
              </a:lnSpc>
            </a:pPr>
            <a:r>
              <a:rPr lang="it-IT" sz="2400" dirty="0" smtClean="0"/>
              <a:t>Presa in carico proattiva, educazione e prevenzione;</a:t>
            </a:r>
          </a:p>
          <a:p>
            <a:pPr lvl="0">
              <a:lnSpc>
                <a:spcPct val="150000"/>
              </a:lnSpc>
            </a:pPr>
            <a:r>
              <a:rPr lang="it-IT" sz="2400" dirty="0" smtClean="0"/>
              <a:t>Collaborazione con i Medici di Medicina generale;</a:t>
            </a:r>
            <a:endParaRPr lang="it-IT" sz="2400" dirty="0"/>
          </a:p>
          <a:p>
            <a:pPr lvl="0">
              <a:lnSpc>
                <a:spcPct val="150000"/>
              </a:lnSpc>
            </a:pPr>
            <a:r>
              <a:rPr lang="it-IT" sz="2400" dirty="0" smtClean="0"/>
              <a:t>Interazioni con le reti sociali e sanitarie;</a:t>
            </a:r>
            <a:endParaRPr lang="it-IT" sz="2400" dirty="0"/>
          </a:p>
          <a:p>
            <a:pPr lvl="0">
              <a:lnSpc>
                <a:spcPct val="150000"/>
              </a:lnSpc>
            </a:pPr>
            <a:r>
              <a:rPr lang="it-IT" sz="2400" dirty="0" smtClean="0"/>
              <a:t>Attivazione  di risorse </a:t>
            </a:r>
            <a:r>
              <a:rPr lang="it-IT" sz="2400" dirty="0"/>
              <a:t>formali e informali del </a:t>
            </a:r>
            <a:r>
              <a:rPr lang="it-IT" sz="2400" dirty="0" smtClean="0"/>
              <a:t>territorio.</a:t>
            </a:r>
          </a:p>
          <a:p>
            <a:pPr marL="0" lvl="0" indent="0">
              <a:lnSpc>
                <a:spcPct val="150000"/>
              </a:lnSpc>
              <a:buNone/>
            </a:pPr>
            <a:endParaRPr lang="it-IT" sz="2400" dirty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06873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8220" y="214205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8E40"/>
                </a:solidFill>
                <a:latin typeface="+mn-lt"/>
              </a:rPr>
              <a:t>L’infermiere di Famiglia e comunità in Liguria</a:t>
            </a:r>
            <a:endParaRPr lang="it-IT" sz="3600" b="1" dirty="0">
              <a:solidFill>
                <a:srgbClr val="008E4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415" y="1433384"/>
            <a:ext cx="11541211" cy="4743579"/>
          </a:xfrm>
        </p:spPr>
        <p:txBody>
          <a:bodyPr>
            <a:normAutofit/>
          </a:bodyPr>
          <a:lstStyle/>
          <a:p>
            <a:pPr algn="just"/>
            <a:r>
              <a:rPr lang="it-IT" b="1" i="1" dirty="0" smtClean="0"/>
              <a:t>«…intervento proattivo sulla popolazione anziana e/o fragile, che             comprende anche l’educazione e l’empowerment della persona…» </a:t>
            </a:r>
            <a:r>
              <a:rPr lang="it-IT" sz="2000" dirty="0" smtClean="0"/>
              <a:t>(</a:t>
            </a:r>
            <a:r>
              <a:rPr lang="it-IT" sz="2000" dirty="0"/>
              <a:t>PSSR 2017-2019 in relazione al progetto europeo </a:t>
            </a:r>
            <a:r>
              <a:rPr lang="it-IT" sz="2000" dirty="0" err="1"/>
              <a:t>CoNSENSo</a:t>
            </a:r>
            <a:r>
              <a:rPr lang="it-IT" sz="2000" dirty="0"/>
              <a:t> e successivamente nelle aree interne)</a:t>
            </a:r>
            <a:endParaRPr lang="it-IT" sz="2000" dirty="0" smtClean="0"/>
          </a:p>
          <a:p>
            <a:pPr marL="0" indent="0"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nelle </a:t>
            </a:r>
            <a:r>
              <a:rPr lang="it-IT" dirty="0"/>
              <a:t>a</a:t>
            </a:r>
            <a:r>
              <a:rPr lang="it-IT" dirty="0" smtClean="0"/>
              <a:t>ree </a:t>
            </a:r>
            <a:r>
              <a:rPr lang="it-IT" dirty="0"/>
              <a:t>i</a:t>
            </a:r>
            <a:r>
              <a:rPr lang="it-IT" dirty="0" smtClean="0"/>
              <a:t>nterne </a:t>
            </a:r>
            <a:r>
              <a:rPr lang="it-IT" dirty="0"/>
              <a:t>l</a:t>
            </a:r>
            <a:r>
              <a:rPr lang="it-IT" dirty="0" smtClean="0"/>
              <a:t>iguri è previsto un investimento di fondi ministeriali ed europei per questa figura professionale;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l’area </a:t>
            </a:r>
            <a:r>
              <a:rPr lang="it-IT" dirty="0" err="1" smtClean="0"/>
              <a:t>Antola</a:t>
            </a:r>
            <a:r>
              <a:rPr lang="it-IT" dirty="0" smtClean="0"/>
              <a:t> Tigullio è stata la prima zona di attivazione.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021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9" y="706897"/>
            <a:ext cx="11711811" cy="539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olo 1"/>
          <p:cNvSpPr>
            <a:spLocks noGrp="1"/>
          </p:cNvSpPr>
          <p:nvPr>
            <p:ph type="title"/>
          </p:nvPr>
        </p:nvSpPr>
        <p:spPr bwMode="auto">
          <a:xfrm>
            <a:off x="453081" y="274637"/>
            <a:ext cx="11465869" cy="64803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endParaRPr lang="it-IT" altLang="it-IT" sz="3200" i="1" dirty="0" smtClean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168" y="248140"/>
            <a:ext cx="2005873" cy="5724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648" y="268690"/>
            <a:ext cx="686649" cy="97905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716740" y="268690"/>
            <a:ext cx="5839490" cy="6229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it-IT" dirty="0" smtClean="0">
                <a:solidFill>
                  <a:srgbClr val="008E40"/>
                </a:solidFill>
              </a:rPr>
              <a:t>Le aree interne in Liguria</a:t>
            </a:r>
            <a:endParaRPr lang="it-IT" dirty="0">
              <a:solidFill>
                <a:srgbClr val="008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1309350" cy="6315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endParaRPr lang="it-IT" altLang="it-IT" sz="3200" i="1" dirty="0" smtClean="0"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6127" y="1615947"/>
            <a:ext cx="686243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/>
            </a:pPr>
            <a:r>
              <a:rPr lang="it-IT" sz="2400" b="1" dirty="0">
                <a:solidFill>
                  <a:srgbClr val="008E40"/>
                </a:solidFill>
                <a:latin typeface="Century Gothic" panose="020B0502020202020204" pitchFamily="34" charset="0"/>
              </a:rPr>
              <a:t>VALLI DELL’ANTOLA E DEL TIGULLIO</a:t>
            </a:r>
          </a:p>
          <a:p>
            <a:pPr lvl="1"/>
            <a:r>
              <a:rPr lang="it-IT" sz="2400" dirty="0">
                <a:latin typeface="Century Gothic" panose="020B0502020202020204" pitchFamily="34" charset="0"/>
              </a:rPr>
              <a:t>Comuni di Bargagli, Borzonasca, Davagna, Fascia, Fontanigorda, Gorreto, Lumarzo, Mezzanego, Montebruno, Ne, Propata, Rezzoaglio, Rondanina, Rovegno, Santo Stefano d’Aveto, Torriglia 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  <a:p>
            <a:pPr lvl="1"/>
            <a:endParaRPr lang="it-IT" sz="2400" dirty="0"/>
          </a:p>
          <a:p>
            <a:pPr lvl="0">
              <a:buFont typeface="+mj-lt"/>
              <a:buAutoNum type="arabicPeriod"/>
            </a:pPr>
            <a:r>
              <a:rPr lang="it-IT" sz="2400" b="1" dirty="0">
                <a:solidFill>
                  <a:srgbClr val="008E40"/>
                </a:solidFill>
                <a:latin typeface="Century Gothic" panose="020B0502020202020204" pitchFamily="34" charset="0"/>
              </a:rPr>
              <a:t>BEIGUA - SOL</a:t>
            </a:r>
          </a:p>
          <a:p>
            <a:pPr marL="400050" lvl="1" indent="0">
              <a:buNone/>
            </a:pPr>
            <a:r>
              <a:rPr lang="it-IT" sz="2400" dirty="0">
                <a:latin typeface="Century Gothic" panose="020B0502020202020204" pitchFamily="34" charset="0"/>
              </a:rPr>
              <a:t>Comuni di Campo Ligure, Masone, Mele, Rossiglione, Sassello, Stella, Tiglieto e </a:t>
            </a:r>
            <a:r>
              <a:rPr lang="it-IT" sz="2400" dirty="0" smtClean="0">
                <a:latin typeface="Century Gothic" panose="020B0502020202020204" pitchFamily="34" charset="0"/>
              </a:rPr>
              <a:t>Urbe</a:t>
            </a:r>
            <a:r>
              <a:rPr lang="it-IT" dirty="0"/>
              <a:t/>
            </a:r>
            <a:br>
              <a:rPr lang="it-IT" dirty="0"/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 r="2110" b="1531"/>
          <a:stretch/>
        </p:blipFill>
        <p:spPr bwMode="auto">
          <a:xfrm>
            <a:off x="7608168" y="1629698"/>
            <a:ext cx="3475843" cy="2345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08" y="4095614"/>
            <a:ext cx="3435178" cy="276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3344530" y="274638"/>
            <a:ext cx="5839490" cy="6229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it-IT" dirty="0" smtClean="0">
                <a:solidFill>
                  <a:srgbClr val="008E40"/>
                </a:solidFill>
              </a:rPr>
              <a:t>Le aree interne in Liguria</a:t>
            </a:r>
            <a:endParaRPr lang="it-IT" dirty="0">
              <a:solidFill>
                <a:srgbClr val="008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1309350" cy="6315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endParaRPr lang="it-IT" altLang="it-IT" sz="3200" i="1" dirty="0" smtClean="0">
              <a:latin typeface="+mn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3344530" y="274638"/>
            <a:ext cx="5839490" cy="6229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it-IT" dirty="0" smtClean="0">
                <a:solidFill>
                  <a:srgbClr val="008E40"/>
                </a:solidFill>
              </a:rPr>
              <a:t>Le aree interne in Liguria</a:t>
            </a:r>
            <a:endParaRPr lang="it-IT" dirty="0">
              <a:solidFill>
                <a:srgbClr val="008E40"/>
              </a:solidFill>
            </a:endParaRPr>
          </a:p>
        </p:txBody>
      </p:sp>
      <p:sp>
        <p:nvSpPr>
          <p:cNvPr id="9" name="Segnaposto contenuto 3"/>
          <p:cNvSpPr>
            <a:spLocks noGrp="1"/>
          </p:cNvSpPr>
          <p:nvPr>
            <p:ph idx="1"/>
          </p:nvPr>
        </p:nvSpPr>
        <p:spPr>
          <a:xfrm>
            <a:off x="775493" y="1454050"/>
            <a:ext cx="6869221" cy="5001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it-IT" sz="2200" b="1" dirty="0" smtClean="0">
                <a:solidFill>
                  <a:srgbClr val="008E40"/>
                </a:solidFill>
                <a:latin typeface="Century Gothic" panose="020B0502020202020204" pitchFamily="34" charset="0"/>
              </a:rPr>
              <a:t>VALLE  ARROSCIA</a:t>
            </a:r>
          </a:p>
          <a:p>
            <a:pPr marL="400050" lvl="1" indent="0" algn="just">
              <a:buNone/>
            </a:pPr>
            <a:r>
              <a:rPr lang="it-IT" sz="2200" dirty="0">
                <a:latin typeface="Century Gothic" panose="020B0502020202020204" pitchFamily="34" charset="0"/>
              </a:rPr>
              <a:t>Comprende l’Unione dei Comuni dell’Alta Valle Arroscia: Armo, Aquila d’Arroscia, Borghetto d’Arroscia, Cosio d’Arroscia, Mendatica, Montegrosso Pian Latte, Pieve di Teco Pornassio, Ranzo, Rezzo e Vessalico</a:t>
            </a:r>
          </a:p>
          <a:p>
            <a:pPr marL="400050" lvl="1" indent="0" algn="just">
              <a:buNone/>
            </a:pPr>
            <a:endParaRPr lang="it-IT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rabicPeriod" startAt="3"/>
            </a:pPr>
            <a:r>
              <a:rPr lang="it-IT" sz="2200" b="1" dirty="0" smtClean="0">
                <a:solidFill>
                  <a:srgbClr val="008E40"/>
                </a:solidFill>
                <a:latin typeface="Century Gothic" panose="020B0502020202020204" pitchFamily="34" charset="0"/>
              </a:rPr>
              <a:t>  VAL DI VARA</a:t>
            </a:r>
            <a:endParaRPr lang="it-IT" sz="2200" dirty="0">
              <a:solidFill>
                <a:srgbClr val="008E40"/>
              </a:solidFill>
              <a:latin typeface="Century Gothic" panose="020B0502020202020204" pitchFamily="34" charset="0"/>
            </a:endParaRPr>
          </a:p>
          <a:p>
            <a:pPr marL="400050" lvl="1" indent="0" algn="just">
              <a:buNone/>
            </a:pPr>
            <a:r>
              <a:rPr lang="it-IT" sz="2200" dirty="0">
                <a:latin typeface="Century Gothic" panose="020B0502020202020204" pitchFamily="34" charset="0"/>
              </a:rPr>
              <a:t>Comuni di Beverino, Borghetto di Vara, Brugnato, Calice al Cornoviglio, Carro, Carrodano, Maissana, Pignone, Riccò del Golfo, Rocchetta di Vara, Sesta Godano, Varese Ligure e </a:t>
            </a:r>
            <a:r>
              <a:rPr lang="it-IT" sz="2200" dirty="0" smtClean="0">
                <a:latin typeface="Century Gothic" panose="020B0502020202020204" pitchFamily="34" charset="0"/>
              </a:rPr>
              <a:t>Zignago</a:t>
            </a:r>
            <a:endParaRPr lang="it-IT" sz="2200" b="1" dirty="0">
              <a:latin typeface="Century Gothic" panose="020B0502020202020204" pitchFamily="34" charset="0"/>
            </a:endParaRPr>
          </a:p>
          <a:p>
            <a:pPr>
              <a:buFont typeface="+mj-lt"/>
              <a:buAutoNum type="arabicPeriod" startAt="3"/>
            </a:pPr>
            <a:endParaRPr lang="it-IT" dirty="0"/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35" y="1454050"/>
            <a:ext cx="3172705" cy="1944216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35" y="3688429"/>
            <a:ext cx="3172705" cy="24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4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 ppt ali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 ppt alisa" id="{FCB3653B-F05D-4CEA-BC35-B88B7CAF9325}" vid="{9994B5D2-D26E-4211-8578-FD0FBBDF2A3B}"/>
    </a:ext>
  </a:extLst>
</a:theme>
</file>

<file path=ppt/theme/theme2.xml><?xml version="1.0" encoding="utf-8"?>
<a:theme xmlns:a="http://schemas.openxmlformats.org/drawingml/2006/main" name="1_modello ppt ali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 ppt alisa" id="{FCB3653B-F05D-4CEA-BC35-B88B7CAF9325}" vid="{9994B5D2-D26E-4211-8578-FD0FBBDF2A3B}"/>
    </a:ext>
  </a:extLst>
</a:theme>
</file>

<file path=ppt/theme/theme3.xml><?xml version="1.0" encoding="utf-8"?>
<a:theme xmlns:a="http://schemas.openxmlformats.org/drawingml/2006/main" name="2_modello ppt ali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 ppt alisa" id="{FCB3653B-F05D-4CEA-BC35-B88B7CAF9325}" vid="{9994B5D2-D26E-4211-8578-FD0FBBDF2A3B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505</Words>
  <Application>Microsoft Office PowerPoint</Application>
  <PresentationFormat>Widescreen</PresentationFormat>
  <Paragraphs>60</Paragraphs>
  <Slides>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Century Gothic</vt:lpstr>
      <vt:lpstr>Times New Roman</vt:lpstr>
      <vt:lpstr>modello ppt alisa</vt:lpstr>
      <vt:lpstr>1_modello ppt alisa</vt:lpstr>
      <vt:lpstr>2_modello ppt alisa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obiettivi</vt:lpstr>
      <vt:lpstr>L’infermiere di Famiglia e comunità in Liguria</vt:lpstr>
      <vt:lpstr>  </vt:lpstr>
      <vt:lpstr>  </vt:lpstr>
      <vt:lpstr>  </vt:lpstr>
    </vt:vector>
  </TitlesOfParts>
  <Company>Alisa - Azienda Ligure Sanitaria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Roba Isabella</dc:creator>
  <cp:lastModifiedBy>DeRiz Valentina</cp:lastModifiedBy>
  <cp:revision>19</cp:revision>
  <dcterms:created xsi:type="dcterms:W3CDTF">2019-05-28T11:00:19Z</dcterms:created>
  <dcterms:modified xsi:type="dcterms:W3CDTF">2019-07-23T08:27:22Z</dcterms:modified>
</cp:coreProperties>
</file>