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spostare la diapositiva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9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9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9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2221C63E-F32F-4D53-B793-2C2D5E6E082B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7DDB53FB-E888-4D2F-A0B1-BBDCE5B06AE3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67D678B6-A974-4727-8688-953CE297EA4C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2E1E1C0B-A165-47E4-9D5F-E0EF30D5D927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51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FFE95161-36FE-4DD7-ABD2-39724E78ABB9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54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05746825-6025-486E-91EA-DEDA83F08E49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57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4348180-D170-4AA3-A0AE-6B134F689B54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60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B119F53-271F-4ABC-B832-125F2027981C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63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6722B93-491A-4714-9EF5-2DE7D4EAA3C2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C596A455-13E1-4BC2-ACDD-2AE1741BA4F6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69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56E826F6-0CC8-4BF4-A034-DC8F3C3A3A51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72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4880E404-D3DC-4BBA-9E9D-04E21F5A43BD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21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AC21DF8D-F7DD-4E78-90AA-3C9909608888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75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62C63B2E-3F1B-40D9-8C64-E7CE7DF5D7A0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78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5024F7DD-0DBD-474F-BCC9-28E588DFEB91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81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C23929AC-A4EC-49D1-B299-4711E52D7CB5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84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A213C867-8243-4CC6-B715-3C2A750DB394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87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D5DACE3-5E74-4147-94E0-A2B44832A89D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90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8BC7DEA0-F1CA-4C9D-95FA-6B5B60E5D8EF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93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CEFB5E0D-D309-42DE-B8D0-AABEFD1F1755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96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2738D606-CC1C-4208-B119-47B66158AFCD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99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B0182477-6E11-4C0E-8364-1644E1133232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402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6B695C11-3CF1-4A8B-B250-4E7EE49D3D0E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732658F0-1887-4D0E-B24D-97D52F742DC7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405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470B58E3-FA14-41EE-963C-B667A1B12AA8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408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0B5F8C3B-9F3C-4AF2-A2C7-F4F1FD29B7C5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411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0A13B14A-04B8-48F6-AFA0-0655075CD574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414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FDD6A829-758C-44B7-ACA4-ADB819BCA1FC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417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94C011A4-ED19-47E7-B11C-4D072FF164EF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2D4D1FB4-F277-4189-8BAA-D7F84CA301F8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E13A12B0-089F-4244-85AA-28BF9ADAD585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33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05C14FB-D633-4F84-AA30-FB22EFD422D5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36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47702FBA-BC81-4E00-B31F-BDA57D5B12ED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39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1DF31611-7D05-4486-8B86-D1EFD8E0AD66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fld id="{3AD0C231-EA9E-45D2-B98D-761CADF504DA}" type="slidenum">
              <a:rPr lang="it-IT" sz="18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807696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04920" y="618840"/>
            <a:ext cx="807696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30492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44348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035880" y="38088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5767200" y="38088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304920" y="61884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035880" y="61884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5767200" y="61884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304920" y="380520"/>
            <a:ext cx="8076960" cy="45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807696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8610480" y="7121160"/>
            <a:ext cx="53316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30492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304920" y="380520"/>
            <a:ext cx="8076960" cy="45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44348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304920" y="618840"/>
            <a:ext cx="807696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807696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04920" y="618840"/>
            <a:ext cx="807696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30492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44348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035880" y="38088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5767200" y="38088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304920" y="61884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035880" y="61884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5767200" y="618840"/>
            <a:ext cx="2600640" cy="217080"/>
          </a:xfrm>
          <a:prstGeom prst="rect">
            <a:avLst/>
          </a:prstGeom>
        </p:spPr>
        <p:txBody>
          <a:bodyPr lIns="0" tIns="0" rIns="0" bIns="0">
            <a:normAutofit fontScale="38000"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807696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8610480" y="7121160"/>
            <a:ext cx="53316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30492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455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443480" y="61884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0492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443480" y="380880"/>
            <a:ext cx="394128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304920" y="618840"/>
            <a:ext cx="8076960" cy="21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 hidden="1"/>
          <p:cNvSpPr/>
          <p:nvPr/>
        </p:nvSpPr>
        <p:spPr>
          <a:xfrm>
            <a:off x="8610480" y="0"/>
            <a:ext cx="533160" cy="6857640"/>
          </a:xfrm>
          <a:prstGeom prst="rect">
            <a:avLst/>
          </a:prstGeom>
          <a:solidFill>
            <a:schemeClr val="accent4"/>
          </a:solidFill>
          <a:ln w="2556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" name="CustomShape 2" hidden="1"/>
          <p:cNvSpPr/>
          <p:nvPr/>
        </p:nvSpPr>
        <p:spPr>
          <a:xfrm>
            <a:off x="0" y="0"/>
            <a:ext cx="75960" cy="6857640"/>
          </a:xfrm>
          <a:prstGeom prst="rect">
            <a:avLst/>
          </a:prstGeom>
          <a:solidFill>
            <a:schemeClr val="accent4"/>
          </a:solidFill>
          <a:ln w="2556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pic>
        <p:nvPicPr>
          <p:cNvPr id="2" name="Immagine 3"/>
          <p:cNvPicPr/>
          <p:nvPr/>
        </p:nvPicPr>
        <p:blipFill>
          <a:blip r:embed="rId14"/>
          <a:stretch/>
        </p:blipFill>
        <p:spPr>
          <a:xfrm>
            <a:off x="304920" y="6289920"/>
            <a:ext cx="1024200" cy="491400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0" y="0"/>
            <a:ext cx="9143640" cy="40730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56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9600" b="1" strike="noStrike" spc="-1">
                <a:solidFill>
                  <a:srgbClr val="F2F2F2"/>
                </a:solidFill>
                <a:latin typeface="Arial"/>
              </a:rPr>
              <a:t>                    </a:t>
            </a:r>
            <a:endParaRPr lang="it-IT" sz="9600" b="0" strike="noStrike" spc="-1">
              <a:latin typeface="Arial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0" y="4645800"/>
            <a:ext cx="9143640" cy="27000"/>
          </a:xfrm>
          <a:prstGeom prst="rect">
            <a:avLst/>
          </a:prstGeom>
          <a:solidFill>
            <a:schemeClr val="accent4"/>
          </a:solidFill>
          <a:ln w="2556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8028360" y="6477120"/>
            <a:ext cx="990360" cy="30456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DA3687C0-2623-4A6F-9E2E-0EE15104E0B5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‹N›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title"/>
          </p:nvPr>
        </p:nvSpPr>
        <p:spPr>
          <a:xfrm>
            <a:off x="0" y="3741840"/>
            <a:ext cx="9143640" cy="123516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200" b="0" strike="noStrike" cap="small" spc="-1">
                <a:solidFill>
                  <a:srgbClr val="FFFFFF"/>
                </a:solidFill>
                <a:latin typeface="Arial"/>
              </a:rPr>
              <a:t>  fare clic per modificare lo stile del titolo</a:t>
            </a:r>
            <a:endParaRPr lang="it-IT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body"/>
          </p:nvPr>
        </p:nvSpPr>
        <p:spPr>
          <a:xfrm>
            <a:off x="245520" y="4724280"/>
            <a:ext cx="2952360" cy="348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lang="it-IT" sz="1600" b="1" strike="noStrike" spc="-1">
                <a:solidFill>
                  <a:srgbClr val="42A0FF"/>
                </a:solidFill>
                <a:latin typeface="Arial"/>
              </a:rPr>
              <a:t>Nome Speaker </a:t>
            </a:r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245880" y="5167080"/>
            <a:ext cx="2958480" cy="348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it-IT" sz="1800" b="1" strike="noStrike" spc="-1">
                <a:solidFill>
                  <a:srgbClr val="2390FF"/>
                </a:solidFill>
                <a:latin typeface="Calibri"/>
              </a:rPr>
              <a:t>Luogo e data</a:t>
            </a:r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CustomShape 9"/>
          <p:cNvSpPr/>
          <p:nvPr/>
        </p:nvSpPr>
        <p:spPr>
          <a:xfrm>
            <a:off x="2339640" y="6477120"/>
            <a:ext cx="28800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600" b="1" strike="noStrike" spc="-1">
                <a:solidFill>
                  <a:srgbClr val="42A0FF"/>
                </a:solidFill>
                <a:latin typeface="Arial"/>
              </a:rPr>
              <a:t>IRE S.p.A.</a:t>
            </a:r>
            <a:endParaRPr lang="it-IT" sz="1600" b="0" strike="noStrike" spc="-1">
              <a:latin typeface="Arial"/>
            </a:endParaRPr>
          </a:p>
        </p:txBody>
      </p:sp>
      <p:pic>
        <p:nvPicPr>
          <p:cNvPr id="10" name="Immagine 1"/>
          <p:cNvPicPr/>
          <p:nvPr/>
        </p:nvPicPr>
        <p:blipFill>
          <a:blip r:embed="rId15"/>
          <a:stretch/>
        </p:blipFill>
        <p:spPr>
          <a:xfrm>
            <a:off x="245520" y="5567040"/>
            <a:ext cx="1847880" cy="1191240"/>
          </a:xfrm>
          <a:prstGeom prst="rect">
            <a:avLst/>
          </a:prstGeom>
          <a:ln>
            <a:noFill/>
          </a:ln>
        </p:spPr>
      </p:pic>
      <p:sp>
        <p:nvSpPr>
          <p:cNvPr id="11" name="PlaceHolder 10"/>
          <p:cNvSpPr>
            <a:spLocks noGrp="1"/>
          </p:cNvSpPr>
          <p:nvPr>
            <p:ph type="body"/>
          </p:nvPr>
        </p:nvSpPr>
        <p:spPr>
          <a:xfrm>
            <a:off x="4212000" y="4615920"/>
            <a:ext cx="3744000" cy="9140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</a:rPr>
              <a:t>Fare clic per modificare stili del testo dello schema</a:t>
            </a:r>
          </a:p>
          <a:p>
            <a:pPr marL="743040" indent="-285480">
              <a:lnSpc>
                <a:spcPct val="100000"/>
              </a:lnSpc>
              <a:spcBef>
                <a:spcPts val="320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</a:rPr>
              <a:t>Secondo livello</a:t>
            </a:r>
          </a:p>
          <a:p>
            <a:pPr marL="1143000" indent="-228240">
              <a:lnSpc>
                <a:spcPct val="100000"/>
              </a:lnSpc>
              <a:spcBef>
                <a:spcPts val="320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</a:rPr>
              <a:t>Terzo livello</a:t>
            </a:r>
          </a:p>
          <a:p>
            <a:pPr marL="1600200" indent="-228240">
              <a:lnSpc>
                <a:spcPct val="100000"/>
              </a:lnSpc>
              <a:spcBef>
                <a:spcPts val="320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</a:rPr>
              <a:t>Quarto livello</a:t>
            </a:r>
          </a:p>
          <a:p>
            <a:pPr marL="2057400" indent="-228240">
              <a:lnSpc>
                <a:spcPct val="100000"/>
              </a:lnSpc>
              <a:spcBef>
                <a:spcPts val="320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</a:rPr>
              <a:t>Qui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8610480" y="0"/>
            <a:ext cx="533160" cy="6857640"/>
          </a:xfrm>
          <a:prstGeom prst="rect">
            <a:avLst/>
          </a:prstGeom>
          <a:solidFill>
            <a:schemeClr val="accent4"/>
          </a:solidFill>
          <a:ln w="2556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9" name="CustomShape 2"/>
          <p:cNvSpPr/>
          <p:nvPr/>
        </p:nvSpPr>
        <p:spPr>
          <a:xfrm>
            <a:off x="0" y="0"/>
            <a:ext cx="75960" cy="6857640"/>
          </a:xfrm>
          <a:prstGeom prst="rect">
            <a:avLst/>
          </a:prstGeom>
          <a:solidFill>
            <a:schemeClr val="accent4"/>
          </a:solidFill>
          <a:ln w="2556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pic>
        <p:nvPicPr>
          <p:cNvPr id="50" name="Immagine 3"/>
          <p:cNvPicPr/>
          <p:nvPr/>
        </p:nvPicPr>
        <p:blipFill>
          <a:blip r:embed="rId14"/>
          <a:stretch/>
        </p:blipFill>
        <p:spPr>
          <a:xfrm>
            <a:off x="304920" y="6289920"/>
            <a:ext cx="1024200" cy="491400"/>
          </a:xfrm>
          <a:prstGeom prst="rect">
            <a:avLst/>
          </a:prstGeom>
          <a:ln>
            <a:noFill/>
          </a:ln>
        </p:spPr>
      </p:pic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304920" y="380880"/>
            <a:ext cx="8076960" cy="4554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Fare clic per inserire l'intestazione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sldNum"/>
          </p:nvPr>
        </p:nvSpPr>
        <p:spPr>
          <a:xfrm>
            <a:off x="8028360" y="6448680"/>
            <a:ext cx="990360" cy="30456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9C5082F-AC52-4F1B-B07D-D606B97FEA99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‹N›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title"/>
          </p:nvPr>
        </p:nvSpPr>
        <p:spPr>
          <a:xfrm>
            <a:off x="8610480" y="380880"/>
            <a:ext cx="533160" cy="586692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Fare clic per modificare lo stile del titolo</a:t>
            </a:r>
            <a:endParaRPr lang="it-IT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body"/>
          </p:nvPr>
        </p:nvSpPr>
        <p:spPr>
          <a:xfrm>
            <a:off x="293400" y="908640"/>
            <a:ext cx="8076960" cy="5195160"/>
          </a:xfrm>
          <a:prstGeom prst="rect">
            <a:avLst/>
          </a:prstGeom>
        </p:spPr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Fare clic per modificare stili del testo dello schema</a:t>
            </a:r>
          </a:p>
          <a:p>
            <a:pPr marL="743040" indent="-285480">
              <a:lnSpc>
                <a:spcPct val="100000"/>
              </a:lnSpc>
              <a:spcBef>
                <a:spcPts val="799"/>
              </a:spcBef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Secondo livello</a:t>
            </a:r>
          </a:p>
          <a:p>
            <a:pPr marL="1143000" indent="-228240">
              <a:lnSpc>
                <a:spcPct val="100000"/>
              </a:lnSpc>
              <a:spcBef>
                <a:spcPts val="799"/>
              </a:spcBef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Terzo livello</a:t>
            </a:r>
          </a:p>
          <a:p>
            <a:pPr marL="1600200" indent="-228240">
              <a:lnSpc>
                <a:spcPct val="100000"/>
              </a:lnSpc>
              <a:spcBef>
                <a:spcPts val="799"/>
              </a:spcBef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Quarto livello</a:t>
            </a:r>
          </a:p>
          <a:p>
            <a:pPr marL="2057400" indent="-228240">
              <a:lnSpc>
                <a:spcPct val="100000"/>
              </a:lnSpc>
              <a:spcBef>
                <a:spcPts val="799"/>
              </a:spcBef>
            </a:pPr>
            <a:r>
              <a:rPr lang="it-IT" sz="4000" b="0" strike="noStrike" spc="-1">
                <a:solidFill>
                  <a:srgbClr val="000000"/>
                </a:solidFill>
                <a:latin typeface="Calibri"/>
              </a:rPr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0" y="4226400"/>
            <a:ext cx="9153360" cy="338040"/>
          </a:xfrm>
          <a:prstGeom prst="rect">
            <a:avLst/>
          </a:prstGeom>
          <a:solidFill>
            <a:srgbClr val="B5DAFF"/>
          </a:solidFill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600" b="0" strike="noStrike" cap="small" spc="-1">
                <a:solidFill>
                  <a:srgbClr val="000000"/>
                </a:solidFill>
                <a:latin typeface="Goudy Old Style"/>
              </a:rPr>
              <a:t>“Programma innovativo per la Qualità dell’Abitare” del centro storico della Pigna di Sanremo</a:t>
            </a:r>
            <a:endParaRPr lang="it-IT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2914560" y="5050440"/>
            <a:ext cx="5113440" cy="898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rmAutofit fontScale="51000"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0000"/>
                </a:solidFill>
                <a:latin typeface="Arial"/>
              </a:rPr>
              <a:t>Pigna UP!     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0000"/>
                </a:solidFill>
                <a:latin typeface="Arial"/>
              </a:rPr>
              <a:t>Ri - attiviamo il centro storico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TextShape 3"/>
          <p:cNvSpPr txBox="1"/>
          <p:nvPr/>
        </p:nvSpPr>
        <p:spPr>
          <a:xfrm>
            <a:off x="245880" y="5085360"/>
            <a:ext cx="2958480" cy="348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it-IT" sz="1800" b="1" strike="noStrike" spc="-1">
                <a:solidFill>
                  <a:srgbClr val="2390FF"/>
                </a:solidFill>
                <a:latin typeface="Calibri"/>
              </a:rPr>
              <a:t>26 luglio 2021</a:t>
            </a:r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Picture 2"/>
          <p:cNvPicPr/>
          <p:nvPr/>
        </p:nvPicPr>
        <p:blipFill>
          <a:blip r:embed="rId3"/>
          <a:stretch/>
        </p:blipFill>
        <p:spPr>
          <a:xfrm>
            <a:off x="3090960" y="3448080"/>
            <a:ext cx="2962080" cy="347400"/>
          </a:xfrm>
          <a:prstGeom prst="rect">
            <a:avLst/>
          </a:prstGeom>
          <a:ln>
            <a:noFill/>
          </a:ln>
        </p:spPr>
      </p:pic>
      <p:pic>
        <p:nvPicPr>
          <p:cNvPr id="101" name="Immagine 2"/>
          <p:cNvPicPr/>
          <p:nvPr/>
        </p:nvPicPr>
        <p:blipFill>
          <a:blip r:embed="rId4"/>
          <a:stretch/>
        </p:blipFill>
        <p:spPr>
          <a:xfrm>
            <a:off x="0" y="0"/>
            <a:ext cx="2390400" cy="1914120"/>
          </a:xfrm>
          <a:prstGeom prst="rect">
            <a:avLst/>
          </a:prstGeom>
          <a:ln>
            <a:noFill/>
          </a:ln>
        </p:spPr>
      </p:pic>
      <p:pic>
        <p:nvPicPr>
          <p:cNvPr id="102" name="Immagine 4"/>
          <p:cNvPicPr/>
          <p:nvPr/>
        </p:nvPicPr>
        <p:blipFill>
          <a:blip r:embed="rId5"/>
          <a:stretch/>
        </p:blipFill>
        <p:spPr>
          <a:xfrm>
            <a:off x="2619000" y="14760"/>
            <a:ext cx="2864160" cy="1905840"/>
          </a:xfrm>
          <a:prstGeom prst="rect">
            <a:avLst/>
          </a:prstGeom>
          <a:ln>
            <a:noFill/>
          </a:ln>
        </p:spPr>
      </p:pic>
      <p:pic>
        <p:nvPicPr>
          <p:cNvPr id="103" name="Immagine 5"/>
          <p:cNvPicPr/>
          <p:nvPr/>
        </p:nvPicPr>
        <p:blipFill>
          <a:blip r:embed="rId6"/>
          <a:stretch/>
        </p:blipFill>
        <p:spPr>
          <a:xfrm>
            <a:off x="7714800" y="7200"/>
            <a:ext cx="1438560" cy="1920600"/>
          </a:xfrm>
          <a:prstGeom prst="rect">
            <a:avLst/>
          </a:prstGeom>
          <a:ln>
            <a:noFill/>
          </a:ln>
        </p:spPr>
      </p:pic>
      <p:pic>
        <p:nvPicPr>
          <p:cNvPr id="104" name="Immagine 6"/>
          <p:cNvPicPr/>
          <p:nvPr/>
        </p:nvPicPr>
        <p:blipFill>
          <a:blip r:embed="rId7"/>
          <a:stretch/>
        </p:blipFill>
        <p:spPr>
          <a:xfrm>
            <a:off x="3647880" y="2138400"/>
            <a:ext cx="1427760" cy="1913400"/>
          </a:xfrm>
          <a:prstGeom prst="rect">
            <a:avLst/>
          </a:prstGeom>
          <a:ln>
            <a:noFill/>
          </a:ln>
        </p:spPr>
      </p:pic>
      <p:pic>
        <p:nvPicPr>
          <p:cNvPr id="105" name="Immagine 7"/>
          <p:cNvPicPr/>
          <p:nvPr/>
        </p:nvPicPr>
        <p:blipFill>
          <a:blip r:embed="rId8"/>
          <a:stretch/>
        </p:blipFill>
        <p:spPr>
          <a:xfrm>
            <a:off x="5296320" y="2138400"/>
            <a:ext cx="3857400" cy="1928520"/>
          </a:xfrm>
          <a:prstGeom prst="rect">
            <a:avLst/>
          </a:prstGeom>
          <a:ln>
            <a:noFill/>
          </a:ln>
        </p:spPr>
      </p:pic>
      <p:pic>
        <p:nvPicPr>
          <p:cNvPr id="106" name="Immagine 8"/>
          <p:cNvPicPr/>
          <p:nvPr/>
        </p:nvPicPr>
        <p:blipFill>
          <a:blip r:embed="rId9"/>
          <a:stretch/>
        </p:blipFill>
        <p:spPr>
          <a:xfrm>
            <a:off x="5839200" y="-5760"/>
            <a:ext cx="1496160" cy="1902240"/>
          </a:xfrm>
          <a:prstGeom prst="rect">
            <a:avLst/>
          </a:prstGeom>
          <a:ln>
            <a:noFill/>
          </a:ln>
        </p:spPr>
      </p:pic>
      <p:pic>
        <p:nvPicPr>
          <p:cNvPr id="107" name="Immagine 9"/>
          <p:cNvPicPr/>
          <p:nvPr/>
        </p:nvPicPr>
        <p:blipFill>
          <a:blip r:embed="rId10"/>
          <a:stretch/>
        </p:blipFill>
        <p:spPr>
          <a:xfrm>
            <a:off x="-9720" y="2130120"/>
            <a:ext cx="3429360" cy="192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1A - ADEGUAMENTO IGIENICO SANITARIO 11 ALLOGGI ERP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57A2101-29A6-41E9-817B-A74A17F73EAA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10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57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58" name="Immagine 2"/>
          <p:cNvPicPr/>
          <p:nvPr/>
        </p:nvPicPr>
        <p:blipFill>
          <a:blip r:embed="rId3"/>
          <a:stretch/>
        </p:blipFill>
        <p:spPr>
          <a:xfrm>
            <a:off x="2751840" y="815040"/>
            <a:ext cx="3579120" cy="2296440"/>
          </a:xfrm>
          <a:prstGeom prst="rect">
            <a:avLst/>
          </a:prstGeom>
          <a:ln>
            <a:noFill/>
          </a:ln>
        </p:spPr>
      </p:pic>
      <p:pic>
        <p:nvPicPr>
          <p:cNvPr id="159" name="Immagine 3"/>
          <p:cNvPicPr/>
          <p:nvPr/>
        </p:nvPicPr>
        <p:blipFill>
          <a:blip r:embed="rId4"/>
          <a:stretch/>
        </p:blipFill>
        <p:spPr>
          <a:xfrm>
            <a:off x="2765160" y="3111840"/>
            <a:ext cx="2090880" cy="2793240"/>
          </a:xfrm>
          <a:prstGeom prst="rect">
            <a:avLst/>
          </a:prstGeom>
          <a:ln>
            <a:noFill/>
          </a:ln>
        </p:spPr>
      </p:pic>
      <p:pic>
        <p:nvPicPr>
          <p:cNvPr id="160" name="Immagine 6"/>
          <p:cNvPicPr/>
          <p:nvPr/>
        </p:nvPicPr>
        <p:blipFill>
          <a:blip r:embed="rId5"/>
          <a:stretch/>
        </p:blipFill>
        <p:spPr>
          <a:xfrm>
            <a:off x="4934520" y="3125880"/>
            <a:ext cx="3503880" cy="196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1B – RECUPERO 9 ALLOGGI DA DESTINARE AD ERS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2068F54-1AAC-42DA-B278-3C9465F6BE23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11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65" name="Immagine 5"/>
          <p:cNvPicPr/>
          <p:nvPr/>
        </p:nvPicPr>
        <p:blipFill>
          <a:blip r:embed="rId3"/>
          <a:stretch/>
        </p:blipFill>
        <p:spPr>
          <a:xfrm>
            <a:off x="5362200" y="837360"/>
            <a:ext cx="2936520" cy="2367720"/>
          </a:xfrm>
          <a:prstGeom prst="rect">
            <a:avLst/>
          </a:prstGeom>
          <a:ln>
            <a:noFill/>
          </a:ln>
        </p:spPr>
      </p:pic>
      <p:pic>
        <p:nvPicPr>
          <p:cNvPr id="166" name="Immagine 8"/>
          <p:cNvPicPr/>
          <p:nvPr/>
        </p:nvPicPr>
        <p:blipFill>
          <a:blip r:embed="rId4"/>
          <a:stretch/>
        </p:blipFill>
        <p:spPr>
          <a:xfrm>
            <a:off x="2751840" y="804600"/>
            <a:ext cx="2504160" cy="3416040"/>
          </a:xfrm>
          <a:prstGeom prst="rect">
            <a:avLst/>
          </a:prstGeom>
          <a:ln>
            <a:noFill/>
          </a:ln>
        </p:spPr>
      </p:pic>
      <p:pic>
        <p:nvPicPr>
          <p:cNvPr id="167" name="Immagine 9"/>
          <p:cNvPicPr/>
          <p:nvPr/>
        </p:nvPicPr>
        <p:blipFill>
          <a:blip r:embed="rId5"/>
          <a:stretch/>
        </p:blipFill>
        <p:spPr>
          <a:xfrm>
            <a:off x="5338080" y="3402720"/>
            <a:ext cx="2960640" cy="223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51640" y="7646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1C – ACQUISTO E RECUPERO 3 ALLOGGI DA DESTINARE AD ERS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IN VIA CAPITOLO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8E8DC945-224D-4A41-9535-CB267AC596D1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12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72" name="Immagine 10"/>
          <p:cNvPicPr/>
          <p:nvPr/>
        </p:nvPicPr>
        <p:blipFill>
          <a:blip r:embed="rId3"/>
          <a:stretch/>
        </p:blipFill>
        <p:spPr>
          <a:xfrm>
            <a:off x="2730960" y="764640"/>
            <a:ext cx="1728000" cy="2810160"/>
          </a:xfrm>
          <a:prstGeom prst="rect">
            <a:avLst/>
          </a:prstGeom>
          <a:ln>
            <a:noFill/>
          </a:ln>
        </p:spPr>
      </p:pic>
      <p:pic>
        <p:nvPicPr>
          <p:cNvPr id="173" name="Immagine 11"/>
          <p:cNvPicPr/>
          <p:nvPr/>
        </p:nvPicPr>
        <p:blipFill>
          <a:blip r:embed="rId4"/>
          <a:stretch/>
        </p:blipFill>
        <p:spPr>
          <a:xfrm>
            <a:off x="3348000" y="2925000"/>
            <a:ext cx="2159280" cy="2927520"/>
          </a:xfrm>
          <a:prstGeom prst="rect">
            <a:avLst/>
          </a:prstGeom>
          <a:ln>
            <a:noFill/>
          </a:ln>
        </p:spPr>
      </p:pic>
      <p:pic>
        <p:nvPicPr>
          <p:cNvPr id="174" name="Immagine 13"/>
          <p:cNvPicPr/>
          <p:nvPr/>
        </p:nvPicPr>
        <p:blipFill>
          <a:blip r:embed="rId5"/>
          <a:stretch/>
        </p:blipFill>
        <p:spPr>
          <a:xfrm>
            <a:off x="5022360" y="764640"/>
            <a:ext cx="1878480" cy="3306240"/>
          </a:xfrm>
          <a:prstGeom prst="rect">
            <a:avLst/>
          </a:prstGeom>
          <a:ln>
            <a:noFill/>
          </a:ln>
        </p:spPr>
      </p:pic>
      <p:pic>
        <p:nvPicPr>
          <p:cNvPr id="175" name="Immagine 12"/>
          <p:cNvPicPr/>
          <p:nvPr/>
        </p:nvPicPr>
        <p:blipFill>
          <a:blip r:embed="rId6"/>
          <a:stretch/>
        </p:blipFill>
        <p:spPr>
          <a:xfrm>
            <a:off x="6084000" y="2925000"/>
            <a:ext cx="2358360" cy="292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51640" y="7646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1D – 5 UNITA’ ABITATIVE DI «COAHUSING» IN PIAZZA CASSINI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3E29B58-D8A3-4572-BF75-88E2F6EE2660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13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80" name="Immagine 2"/>
          <p:cNvPicPr/>
          <p:nvPr/>
        </p:nvPicPr>
        <p:blipFill>
          <a:blip r:embed="rId3"/>
          <a:stretch/>
        </p:blipFill>
        <p:spPr>
          <a:xfrm>
            <a:off x="2763000" y="804960"/>
            <a:ext cx="5697360" cy="4974480"/>
          </a:xfrm>
          <a:prstGeom prst="rect">
            <a:avLst/>
          </a:prstGeom>
          <a:ln>
            <a:noFill/>
          </a:ln>
        </p:spPr>
      </p:pic>
      <p:pic>
        <p:nvPicPr>
          <p:cNvPr id="181" name="Immagine 3"/>
          <p:cNvPicPr/>
          <p:nvPr/>
        </p:nvPicPr>
        <p:blipFill>
          <a:blip r:embed="rId4"/>
          <a:stretch/>
        </p:blipFill>
        <p:spPr>
          <a:xfrm>
            <a:off x="2775240" y="2997000"/>
            <a:ext cx="3308400" cy="1857960"/>
          </a:xfrm>
          <a:prstGeom prst="rect">
            <a:avLst/>
          </a:prstGeom>
          <a:ln>
            <a:noFill/>
          </a:ln>
        </p:spPr>
      </p:pic>
      <p:pic>
        <p:nvPicPr>
          <p:cNvPr id="182" name="Immagine 5"/>
          <p:cNvPicPr/>
          <p:nvPr/>
        </p:nvPicPr>
        <p:blipFill>
          <a:blip r:embed="rId5"/>
          <a:stretch/>
        </p:blipFill>
        <p:spPr>
          <a:xfrm>
            <a:off x="5195160" y="3662280"/>
            <a:ext cx="3308760" cy="2140920"/>
          </a:xfrm>
          <a:prstGeom prst="rect">
            <a:avLst/>
          </a:prstGeom>
          <a:ln>
            <a:noFill/>
          </a:ln>
        </p:spPr>
      </p:pic>
      <p:sp>
        <p:nvSpPr>
          <p:cNvPr id="183" name="CustomShape 5"/>
          <p:cNvSpPr/>
          <p:nvPr/>
        </p:nvSpPr>
        <p:spPr>
          <a:xfrm>
            <a:off x="2751840" y="4855320"/>
            <a:ext cx="2419920" cy="971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251640" y="7646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2 – PALAZZO DELLE RIVOLTE: 6 ALLOGGI ERS E SPAZI USO COMMERCIALE/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ASSOCIATIVO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6FA4185-9BB4-4C89-8C3E-83802E7E7978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14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88" name="Immagine 9"/>
          <p:cNvPicPr/>
          <p:nvPr/>
        </p:nvPicPr>
        <p:blipFill>
          <a:blip r:embed="rId3"/>
          <a:stretch/>
        </p:blipFill>
        <p:spPr>
          <a:xfrm>
            <a:off x="3337560" y="730440"/>
            <a:ext cx="5219280" cy="5086080"/>
          </a:xfrm>
          <a:prstGeom prst="rect">
            <a:avLst/>
          </a:prstGeom>
          <a:ln>
            <a:noFill/>
          </a:ln>
        </p:spPr>
      </p:pic>
      <p:pic>
        <p:nvPicPr>
          <p:cNvPr id="189" name="Immagine 8"/>
          <p:cNvPicPr/>
          <p:nvPr/>
        </p:nvPicPr>
        <p:blipFill>
          <a:blip r:embed="rId4"/>
          <a:stretch/>
        </p:blipFill>
        <p:spPr>
          <a:xfrm>
            <a:off x="2843640" y="764640"/>
            <a:ext cx="2232000" cy="297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251640" y="7646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3 – RECUPERO DIFFUSO PARTI COMUNI 32 FABBRICATI RESIDENZIALI PRIVATI E 6 ALLOGGI PRIMA CASA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09509C53-7A52-412A-8F64-38DD8ECD5102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15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93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94" name="Immagine 5"/>
          <p:cNvPicPr/>
          <p:nvPr/>
        </p:nvPicPr>
        <p:blipFill>
          <a:blip r:embed="rId3"/>
          <a:stretch/>
        </p:blipFill>
        <p:spPr>
          <a:xfrm>
            <a:off x="2751840" y="1268640"/>
            <a:ext cx="5748840" cy="382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251640" y="7646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3 – RECUPERO DIFFUSO PARTI COMUNI 32 FABBRICATI RESIDENZIALI PRIVATI E 6 ALLOGGI PRIMA CASA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1B41522C-11E5-4BDD-BA07-546D6B7200C0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16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99" name="Immagine 2"/>
          <p:cNvPicPr/>
          <p:nvPr/>
        </p:nvPicPr>
        <p:blipFill>
          <a:blip r:embed="rId3"/>
          <a:srcRect l="1196" t="1692" r="25719" b="1692"/>
          <a:stretch/>
        </p:blipFill>
        <p:spPr>
          <a:xfrm>
            <a:off x="2809800" y="804960"/>
            <a:ext cx="5362200" cy="501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RECUPERO SPAZI PUBBLICI, ACCESSIBILITA’ E RIVITALIZZAZIONE SOCIO-ECONOMICA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DB7FC12B-C020-4C70-B348-0E9C9E4DAA8D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17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04" name="Immagine 203"/>
          <p:cNvPicPr/>
          <p:nvPr/>
        </p:nvPicPr>
        <p:blipFill>
          <a:blip r:embed="rId3"/>
          <a:stretch/>
        </p:blipFill>
        <p:spPr>
          <a:xfrm>
            <a:off x="2959200" y="749160"/>
            <a:ext cx="5207040" cy="513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5A – RIFUNZIONALIZZA-ZIONE E RECUPERO PIAZZA SANTA BRIGIDA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174BE31-438F-4E33-B775-5D3E642DC79F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18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09" name="Immagine 5"/>
          <p:cNvPicPr/>
          <p:nvPr/>
        </p:nvPicPr>
        <p:blipFill>
          <a:blip r:embed="rId3"/>
          <a:srcRect l="3544" t="1964" r="2696" b="4324"/>
          <a:stretch/>
        </p:blipFill>
        <p:spPr>
          <a:xfrm>
            <a:off x="2779920" y="1167120"/>
            <a:ext cx="5644080" cy="423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5B – ADEGUAMENTO NORMATIVO LOCALI ACCESSORI ORATORIO SANTA BRIGIDA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0D0EC500-6FE5-49A3-B6B6-7B7522AC0444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19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14" name="Immagine 3"/>
          <p:cNvPicPr/>
          <p:nvPr/>
        </p:nvPicPr>
        <p:blipFill>
          <a:blip r:embed="rId3"/>
          <a:stretch/>
        </p:blipFill>
        <p:spPr>
          <a:xfrm>
            <a:off x="2967840" y="829800"/>
            <a:ext cx="5276160" cy="5059080"/>
          </a:xfrm>
          <a:prstGeom prst="rect">
            <a:avLst/>
          </a:prstGeom>
          <a:ln>
            <a:noFill/>
          </a:ln>
        </p:spPr>
      </p:pic>
      <p:pic>
        <p:nvPicPr>
          <p:cNvPr id="215" name="Immagine 6"/>
          <p:cNvPicPr/>
          <p:nvPr/>
        </p:nvPicPr>
        <p:blipFill>
          <a:blip r:embed="rId4"/>
          <a:stretch/>
        </p:blipFill>
        <p:spPr>
          <a:xfrm>
            <a:off x="5268600" y="4283640"/>
            <a:ext cx="1838880" cy="13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436040" y="0"/>
            <a:ext cx="2487240" cy="685764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UNA PERIFERIA NEL CUORE DELLA CITTA’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800" b="0" strike="noStrike" spc="-1">
              <a:latin typeface="Arial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251640" y="149040"/>
            <a:ext cx="8076960" cy="9756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LA PIGNA OGGI – SITUAZIONE URBANISTICA E SOCIO-ECONOMICA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AFB2919-F2D2-40FC-A70F-9ADC0D72C556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11" name="TextShape 4"/>
          <p:cNvSpPr txBox="1"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txBody>
          <a:bodyPr vert="eaVert" lIns="90000" tIns="45000" rIns="90000" bIns="45000" anchor="ctr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Ambito di Intervento La Pigna</a:t>
            </a:r>
            <a:endParaRPr lang="it-IT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2" name="Immagine 5"/>
          <p:cNvPicPr/>
          <p:nvPr/>
        </p:nvPicPr>
        <p:blipFill>
          <a:blip r:embed="rId3"/>
          <a:stretch/>
        </p:blipFill>
        <p:spPr>
          <a:xfrm>
            <a:off x="4016520" y="1772640"/>
            <a:ext cx="4311720" cy="381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5C – RIQUALIFICAZIONE PAVIMENTAZIONI SPAZI APERTI, SOTTOSERVIZI, RECUPERO FONTANE STORICHE, ARREDO URBANO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3561B37E-A667-407E-8417-3091836E14A9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20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20" name="Immagine 2"/>
          <p:cNvPicPr/>
          <p:nvPr/>
        </p:nvPicPr>
        <p:blipFill>
          <a:blip r:embed="rId3"/>
          <a:stretch/>
        </p:blipFill>
        <p:spPr>
          <a:xfrm>
            <a:off x="3322440" y="834840"/>
            <a:ext cx="4489560" cy="504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5D – RECUPERO PASSAGGIO IPOGEO PER VALORIZZAZIONE CULTURALE E MIGLIORAMENTO ACCESSIBILITA’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8D42523-5DA3-41BB-854E-122CE0F8FD9D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21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24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25" name="Immagine 3"/>
          <p:cNvPicPr/>
          <p:nvPr/>
        </p:nvPicPr>
        <p:blipFill>
          <a:blip r:embed="rId3"/>
          <a:stretch/>
        </p:blipFill>
        <p:spPr>
          <a:xfrm>
            <a:off x="2645640" y="1628640"/>
            <a:ext cx="5850360" cy="296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5E – PROJECT FINANCING PARCHEGGIO INTERRATO E PEDONALIZZAZIONE PIAZZA EROI SANREMESI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745D05E-FBF1-439B-8BF5-EBA5B74E7C3B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22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30" name="Immagine 2"/>
          <p:cNvPicPr/>
          <p:nvPr/>
        </p:nvPicPr>
        <p:blipFill>
          <a:blip r:embed="rId3"/>
          <a:stretch/>
        </p:blipFill>
        <p:spPr>
          <a:xfrm>
            <a:off x="2843640" y="815040"/>
            <a:ext cx="3263400" cy="2617920"/>
          </a:xfrm>
          <a:prstGeom prst="rect">
            <a:avLst/>
          </a:prstGeom>
          <a:ln>
            <a:noFill/>
          </a:ln>
        </p:spPr>
      </p:pic>
      <p:pic>
        <p:nvPicPr>
          <p:cNvPr id="231" name="Immagine 5"/>
          <p:cNvPicPr/>
          <p:nvPr/>
        </p:nvPicPr>
        <p:blipFill>
          <a:blip r:embed="rId4"/>
          <a:stretch/>
        </p:blipFill>
        <p:spPr>
          <a:xfrm>
            <a:off x="6228360" y="770400"/>
            <a:ext cx="2261160" cy="2752200"/>
          </a:xfrm>
          <a:prstGeom prst="rect">
            <a:avLst/>
          </a:prstGeom>
          <a:ln>
            <a:noFill/>
          </a:ln>
        </p:spPr>
      </p:pic>
      <p:pic>
        <p:nvPicPr>
          <p:cNvPr id="232" name="Immagine 6"/>
          <p:cNvPicPr/>
          <p:nvPr/>
        </p:nvPicPr>
        <p:blipFill>
          <a:blip r:embed="rId5"/>
          <a:srcRect r="643" b="46664"/>
          <a:stretch/>
        </p:blipFill>
        <p:spPr>
          <a:xfrm>
            <a:off x="2843640" y="3656880"/>
            <a:ext cx="5622120" cy="222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6 – RIQUALIFICAZIONE AMBIENTALE GIARDINI REGINA ELENA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36749D08-0FB6-490B-A06C-7B9C4861FA02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23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37" name="Immagine 3"/>
          <p:cNvPicPr/>
          <p:nvPr/>
        </p:nvPicPr>
        <p:blipFill>
          <a:blip r:embed="rId3"/>
          <a:stretch/>
        </p:blipFill>
        <p:spPr>
          <a:xfrm>
            <a:off x="2988000" y="925200"/>
            <a:ext cx="5280120" cy="4951800"/>
          </a:xfrm>
          <a:prstGeom prst="rect">
            <a:avLst/>
          </a:prstGeom>
          <a:ln>
            <a:noFill/>
          </a:ln>
        </p:spPr>
      </p:pic>
      <p:pic>
        <p:nvPicPr>
          <p:cNvPr id="238" name="Immagine 8"/>
          <p:cNvPicPr/>
          <p:nvPr/>
        </p:nvPicPr>
        <p:blipFill>
          <a:blip r:embed="rId4"/>
          <a:stretch/>
        </p:blipFill>
        <p:spPr>
          <a:xfrm>
            <a:off x="2987640" y="833040"/>
            <a:ext cx="3260880" cy="2379600"/>
          </a:xfrm>
          <a:prstGeom prst="rect">
            <a:avLst/>
          </a:prstGeom>
          <a:ln>
            <a:noFill/>
          </a:ln>
        </p:spPr>
      </p:pic>
      <p:pic>
        <p:nvPicPr>
          <p:cNvPr id="239" name="Immagine 9"/>
          <p:cNvPicPr/>
          <p:nvPr/>
        </p:nvPicPr>
        <p:blipFill>
          <a:blip r:embed="rId5"/>
          <a:stretch/>
        </p:blipFill>
        <p:spPr>
          <a:xfrm>
            <a:off x="5242680" y="1644480"/>
            <a:ext cx="3196440" cy="2304360"/>
          </a:xfrm>
          <a:prstGeom prst="rect">
            <a:avLst/>
          </a:prstGeom>
          <a:ln>
            <a:noFill/>
          </a:ln>
        </p:spPr>
      </p:pic>
      <p:sp>
        <p:nvSpPr>
          <p:cNvPr id="240" name="CustomShape 5"/>
          <p:cNvSpPr/>
          <p:nvPr/>
        </p:nvSpPr>
        <p:spPr>
          <a:xfrm>
            <a:off x="2987640" y="3213000"/>
            <a:ext cx="2232000" cy="93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6"/>
          <p:cNvSpPr/>
          <p:nvPr/>
        </p:nvSpPr>
        <p:spPr>
          <a:xfrm>
            <a:off x="6420240" y="3949200"/>
            <a:ext cx="88776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INNOVAZIONE-CULTURA-TRANSIZIONE ENERGETICA: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1" strike="noStrike" spc="-1">
                <a:solidFill>
                  <a:srgbClr val="FFFFFF"/>
                </a:solidFill>
                <a:latin typeface="Calibri"/>
              </a:rPr>
              <a:t>Banda larga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1" strike="noStrike" spc="-1">
                <a:solidFill>
                  <a:srgbClr val="FFFFFF"/>
                </a:solidFill>
                <a:latin typeface="Calibri"/>
              </a:rPr>
              <a:t>Restauro beni culturali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1" strike="noStrike" spc="-1">
                <a:solidFill>
                  <a:srgbClr val="FFFFFF"/>
                </a:solidFill>
                <a:latin typeface="Calibri"/>
              </a:rPr>
              <a:t>Sviluppo turistico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1" strike="noStrike" spc="-1">
                <a:solidFill>
                  <a:srgbClr val="FFFFFF"/>
                </a:solidFill>
                <a:latin typeface="Calibri"/>
              </a:rPr>
              <a:t>Risparmio energetico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B4FBA5F-F28F-4D4C-BEF4-B3932E8BF8CC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24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45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46" name="Immagine 10"/>
          <p:cNvPicPr/>
          <p:nvPr/>
        </p:nvPicPr>
        <p:blipFill>
          <a:blip r:embed="rId3"/>
          <a:stretch/>
        </p:blipFill>
        <p:spPr>
          <a:xfrm>
            <a:off x="119880" y="1196640"/>
            <a:ext cx="2525040" cy="1278000"/>
          </a:xfrm>
          <a:prstGeom prst="rect">
            <a:avLst/>
          </a:prstGeom>
          <a:ln>
            <a:noFill/>
          </a:ln>
        </p:spPr>
      </p:pic>
      <p:pic>
        <p:nvPicPr>
          <p:cNvPr id="247" name="Immagine 246"/>
          <p:cNvPicPr/>
          <p:nvPr/>
        </p:nvPicPr>
        <p:blipFill>
          <a:blip r:embed="rId4"/>
          <a:stretch/>
        </p:blipFill>
        <p:spPr>
          <a:xfrm>
            <a:off x="2641680" y="812880"/>
            <a:ext cx="5854680" cy="504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7 – INFRASTRUTTURA-ZIONE DEL BORGO CON BANDA LARGA E SERVIZI SMART PER CITTADINI E TURISTI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BD61245-3DF9-43AE-8012-D6B5A5CB14AB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25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52" name="Immagine 2"/>
          <p:cNvPicPr/>
          <p:nvPr/>
        </p:nvPicPr>
        <p:blipFill>
          <a:blip r:embed="rId3"/>
          <a:stretch/>
        </p:blipFill>
        <p:spPr>
          <a:xfrm>
            <a:off x="2751840" y="815040"/>
            <a:ext cx="4202280" cy="3189600"/>
          </a:xfrm>
          <a:prstGeom prst="rect">
            <a:avLst/>
          </a:prstGeom>
          <a:ln>
            <a:noFill/>
          </a:ln>
        </p:spPr>
      </p:pic>
      <p:pic>
        <p:nvPicPr>
          <p:cNvPr id="253" name="Immagine 3"/>
          <p:cNvPicPr/>
          <p:nvPr/>
        </p:nvPicPr>
        <p:blipFill>
          <a:blip r:embed="rId4"/>
          <a:stretch/>
        </p:blipFill>
        <p:spPr>
          <a:xfrm>
            <a:off x="4743000" y="3213000"/>
            <a:ext cx="3736800" cy="282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8A – PALAZZO ROVERIZIO – CENTRO DI RICERCA E DIVULGAZIONE PER LA CONSERVAZIONE ATTIVA DELLA NATURA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1F649AC-242D-4A01-8CE2-52E382A733C1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26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57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58" name="Immagine 5"/>
          <p:cNvPicPr/>
          <p:nvPr/>
        </p:nvPicPr>
        <p:blipFill>
          <a:blip r:embed="rId3"/>
          <a:stretch/>
        </p:blipFill>
        <p:spPr>
          <a:xfrm>
            <a:off x="3037680" y="1720440"/>
            <a:ext cx="4990320" cy="4723920"/>
          </a:xfrm>
          <a:prstGeom prst="rect">
            <a:avLst/>
          </a:prstGeom>
          <a:ln>
            <a:noFill/>
          </a:ln>
        </p:spPr>
      </p:pic>
      <p:pic>
        <p:nvPicPr>
          <p:cNvPr id="259" name="Immagine 8"/>
          <p:cNvPicPr/>
          <p:nvPr/>
        </p:nvPicPr>
        <p:blipFill>
          <a:blip r:embed="rId4"/>
          <a:stretch/>
        </p:blipFill>
        <p:spPr>
          <a:xfrm>
            <a:off x="2656080" y="1631880"/>
            <a:ext cx="3659760" cy="1773360"/>
          </a:xfrm>
          <a:prstGeom prst="rect">
            <a:avLst/>
          </a:prstGeom>
          <a:ln>
            <a:noFill/>
          </a:ln>
        </p:spPr>
      </p:pic>
      <p:pic>
        <p:nvPicPr>
          <p:cNvPr id="260" name="Immagine 6"/>
          <p:cNvPicPr/>
          <p:nvPr/>
        </p:nvPicPr>
        <p:blipFill>
          <a:blip r:embed="rId5"/>
          <a:srcRect l="8682" t="3226" r="8878" b="3226"/>
          <a:stretch/>
        </p:blipFill>
        <p:spPr>
          <a:xfrm>
            <a:off x="6312240" y="1474560"/>
            <a:ext cx="1367640" cy="2088000"/>
          </a:xfrm>
          <a:prstGeom prst="rect">
            <a:avLst/>
          </a:prstGeom>
          <a:ln>
            <a:noFill/>
          </a:ln>
        </p:spPr>
      </p:pic>
      <p:sp>
        <p:nvSpPr>
          <p:cNvPr id="261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8B – NUOVO OSTELLO NELL’EX CONVENTO GESUITI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E4181376-09A3-4FC4-9D94-8894DB97119B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27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66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7" name="Immagine 10"/>
          <p:cNvPicPr/>
          <p:nvPr/>
        </p:nvPicPr>
        <p:blipFill>
          <a:blip r:embed="rId3"/>
          <a:stretch/>
        </p:blipFill>
        <p:spPr>
          <a:xfrm>
            <a:off x="4303800" y="790200"/>
            <a:ext cx="4084200" cy="2759760"/>
          </a:xfrm>
          <a:prstGeom prst="rect">
            <a:avLst/>
          </a:prstGeom>
          <a:ln>
            <a:noFill/>
          </a:ln>
        </p:spPr>
      </p:pic>
      <p:pic>
        <p:nvPicPr>
          <p:cNvPr id="268" name="Immagine 3"/>
          <p:cNvPicPr/>
          <p:nvPr/>
        </p:nvPicPr>
        <p:blipFill>
          <a:blip r:embed="rId4"/>
          <a:stretch/>
        </p:blipFill>
        <p:spPr>
          <a:xfrm>
            <a:off x="4251960" y="3141000"/>
            <a:ext cx="4076280" cy="2736000"/>
          </a:xfrm>
          <a:prstGeom prst="rect">
            <a:avLst/>
          </a:prstGeom>
          <a:ln>
            <a:noFill/>
          </a:ln>
        </p:spPr>
      </p:pic>
      <p:pic>
        <p:nvPicPr>
          <p:cNvPr id="269" name="Immagine 2"/>
          <p:cNvPicPr/>
          <p:nvPr/>
        </p:nvPicPr>
        <p:blipFill>
          <a:blip r:embed="rId5"/>
          <a:srcRect l="18905" t="20680" r="25883" b="15257"/>
          <a:stretch/>
        </p:blipFill>
        <p:spPr>
          <a:xfrm>
            <a:off x="2782800" y="815040"/>
            <a:ext cx="3516840" cy="273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9A – CAPPELLA BOTTINI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69E85E7-CE3A-4447-AE13-BDE6C3EDC4E3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28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73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74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5" name="Immagine 2"/>
          <p:cNvPicPr/>
          <p:nvPr/>
        </p:nvPicPr>
        <p:blipFill>
          <a:blip r:embed="rId3"/>
          <a:stretch/>
        </p:blipFill>
        <p:spPr>
          <a:xfrm>
            <a:off x="2843640" y="779400"/>
            <a:ext cx="5425920" cy="509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9A – CAPPELLA BOTTINI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38FFF3C8-5B53-498B-84B3-B24332C20CB8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29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80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1" name="Immagine 3"/>
          <p:cNvPicPr/>
          <p:nvPr/>
        </p:nvPicPr>
        <p:blipFill>
          <a:blip r:embed="rId3"/>
          <a:stretch/>
        </p:blipFill>
        <p:spPr>
          <a:xfrm>
            <a:off x="2843640" y="815040"/>
            <a:ext cx="4714920" cy="2370960"/>
          </a:xfrm>
          <a:prstGeom prst="rect">
            <a:avLst/>
          </a:prstGeom>
          <a:ln>
            <a:noFill/>
          </a:ln>
        </p:spPr>
      </p:pic>
      <p:pic>
        <p:nvPicPr>
          <p:cNvPr id="282" name="Immagine 5"/>
          <p:cNvPicPr/>
          <p:nvPr/>
        </p:nvPicPr>
        <p:blipFill>
          <a:blip r:embed="rId4"/>
          <a:srcRect l="5161" t="3074" r="6968" b="7808"/>
          <a:stretch/>
        </p:blipFill>
        <p:spPr>
          <a:xfrm>
            <a:off x="3096000" y="3248280"/>
            <a:ext cx="1943640" cy="2629440"/>
          </a:xfrm>
          <a:prstGeom prst="rect">
            <a:avLst/>
          </a:prstGeom>
          <a:ln>
            <a:noFill/>
          </a:ln>
        </p:spPr>
      </p:pic>
      <p:pic>
        <p:nvPicPr>
          <p:cNvPr id="283" name="Immagine 6"/>
          <p:cNvPicPr/>
          <p:nvPr/>
        </p:nvPicPr>
        <p:blipFill>
          <a:blip r:embed="rId5"/>
          <a:stretch/>
        </p:blipFill>
        <p:spPr>
          <a:xfrm>
            <a:off x="5224320" y="3723480"/>
            <a:ext cx="2209680" cy="164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PATRIMONIO PUBBLICO DIFFUSO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26 alloggi, in prevalenza degradati e/o inutilizzati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10 locali a p.t. inutilizzati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Palazzo delle «Rivolte»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Strutture «ex bagni pubblici»</a:t>
            </a: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600" b="0" strike="noStrike" spc="-1">
              <a:latin typeface="Aria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LE OPPORTUNITA’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9280101-C8F6-4229-8958-DB5AFD1FB3B3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3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PATRIMONIO PUBBLICO DIFFUSO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17" name="Immagine 2"/>
          <p:cNvPicPr/>
          <p:nvPr/>
        </p:nvPicPr>
        <p:blipFill>
          <a:blip r:embed="rId3"/>
          <a:stretch/>
        </p:blipFill>
        <p:spPr>
          <a:xfrm>
            <a:off x="2751840" y="815040"/>
            <a:ext cx="4799880" cy="4508640"/>
          </a:xfrm>
          <a:prstGeom prst="rect">
            <a:avLst/>
          </a:prstGeom>
          <a:ln>
            <a:noFill/>
          </a:ln>
        </p:spPr>
      </p:pic>
      <p:pic>
        <p:nvPicPr>
          <p:cNvPr id="118" name="Immagine 6"/>
          <p:cNvPicPr/>
          <p:nvPr/>
        </p:nvPicPr>
        <p:blipFill>
          <a:blip r:embed="rId4"/>
          <a:stretch/>
        </p:blipFill>
        <p:spPr>
          <a:xfrm rot="16200000">
            <a:off x="6171120" y="3540600"/>
            <a:ext cx="2803680" cy="186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9B – CARTELLONISTICA TURISTICA E PERCORSO CALVINIANO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330B0F80-E156-43AC-B718-E3656C29B9A2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30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87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88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9" name="Immagine 2"/>
          <p:cNvPicPr/>
          <p:nvPr/>
        </p:nvPicPr>
        <p:blipFill>
          <a:blip r:embed="rId3"/>
          <a:stretch/>
        </p:blipFill>
        <p:spPr>
          <a:xfrm>
            <a:off x="2915640" y="833040"/>
            <a:ext cx="5301000" cy="501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9C – RESTAURO TOPONOMASTICA PUBBLICA STORICA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B98F146-2D24-442A-9569-E8133E963E2A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31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293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94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5" name="Immagine 3"/>
          <p:cNvPicPr/>
          <p:nvPr/>
        </p:nvPicPr>
        <p:blipFill>
          <a:blip r:embed="rId3"/>
          <a:stretch/>
        </p:blipFill>
        <p:spPr>
          <a:xfrm>
            <a:off x="2843640" y="794520"/>
            <a:ext cx="5457960" cy="5082480"/>
          </a:xfrm>
          <a:prstGeom prst="rect">
            <a:avLst/>
          </a:prstGeom>
          <a:ln>
            <a:noFill/>
          </a:ln>
        </p:spPr>
      </p:pic>
      <p:pic>
        <p:nvPicPr>
          <p:cNvPr id="296" name="Immagine 5"/>
          <p:cNvPicPr/>
          <p:nvPr/>
        </p:nvPicPr>
        <p:blipFill>
          <a:blip r:embed="rId4"/>
          <a:stretch/>
        </p:blipFill>
        <p:spPr>
          <a:xfrm>
            <a:off x="2953800" y="4077000"/>
            <a:ext cx="2197440" cy="16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10A – RIQUALIFIAZIONE ENERGETICA ISTITUTO COLOMBO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9FADFFD0-517C-49F9-B46A-A6BA03F3980F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32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300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01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2" name="Immagine 2"/>
          <p:cNvPicPr/>
          <p:nvPr/>
        </p:nvPicPr>
        <p:blipFill>
          <a:blip r:embed="rId3"/>
          <a:stretch/>
        </p:blipFill>
        <p:spPr>
          <a:xfrm>
            <a:off x="2988000" y="791280"/>
            <a:ext cx="5174640" cy="5229000"/>
          </a:xfrm>
          <a:prstGeom prst="rect">
            <a:avLst/>
          </a:prstGeom>
          <a:ln>
            <a:noFill/>
          </a:ln>
        </p:spPr>
      </p:pic>
      <p:pic>
        <p:nvPicPr>
          <p:cNvPr id="303" name="Immagine 6"/>
          <p:cNvPicPr/>
          <p:nvPr/>
        </p:nvPicPr>
        <p:blipFill>
          <a:blip r:embed="rId4"/>
          <a:stretch/>
        </p:blipFill>
        <p:spPr>
          <a:xfrm>
            <a:off x="5425920" y="3363840"/>
            <a:ext cx="2875680" cy="2145960"/>
          </a:xfrm>
          <a:prstGeom prst="rect">
            <a:avLst/>
          </a:prstGeom>
          <a:ln>
            <a:noFill/>
          </a:ln>
        </p:spPr>
      </p:pic>
      <p:sp>
        <p:nvSpPr>
          <p:cNvPr id="304" name="CustomShape 6"/>
          <p:cNvSpPr/>
          <p:nvPr/>
        </p:nvSpPr>
        <p:spPr>
          <a:xfrm>
            <a:off x="5708880" y="5512320"/>
            <a:ext cx="1311120" cy="261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10B – RIQUALIFICAZIONE AMBIENTALE GALLERIA FRANCIA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C7BB273-4B6B-4580-A441-EBF6A961AE14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33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09" name="CustomShape 5"/>
          <p:cNvSpPr/>
          <p:nvPr/>
        </p:nvSpPr>
        <p:spPr>
          <a:xfrm>
            <a:off x="3287160" y="3405600"/>
            <a:ext cx="780480" cy="36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0" name="Immagine 3"/>
          <p:cNvPicPr/>
          <p:nvPr/>
        </p:nvPicPr>
        <p:blipFill>
          <a:blip r:embed="rId3"/>
          <a:stretch/>
        </p:blipFill>
        <p:spPr>
          <a:xfrm>
            <a:off x="2843640" y="911520"/>
            <a:ext cx="5358960" cy="486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PARTECIPAZIONE DEI CITTADINI E PARTENARIATI CON SOGGETTI PUBBLICI E PRIVATI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12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PARTECIPAZIONE E PARTENARIATI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AA7E12C-FC93-4CC3-8C70-0CEA0C860BBD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34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314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PARTECIPAZIONE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15" name="CustomShape 5"/>
          <p:cNvSpPr/>
          <p:nvPr/>
        </p:nvSpPr>
        <p:spPr>
          <a:xfrm>
            <a:off x="2895120" y="1449000"/>
            <a:ext cx="5420880" cy="3062520"/>
          </a:xfrm>
          <a:prstGeom prst="rect">
            <a:avLst/>
          </a:prstGeom>
          <a:solidFill>
            <a:srgbClr val="F9E7B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COINVOLGIMENTO PRIVATI PROPRIETARI NEL RECUPERO DIFFUSO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OLTRE 20 ASSOCIAZIONI DI CITTADINI, SOCIALI E CULTURALI ADERENTI CON INIZIATIVE SUL QUARTIERE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COINVOLGIMENTO ISTITUZIONI PUBBLICHE E PRIVATE (SOPRINTENDENZA BENI CULTURALI, UNIVERSITA’, ANCE, FONDAZIONI)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COINVOLGIMENTO AZIENDE (OPEN FIBER, ITALGAS, BANCA INTESA)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VALORE STORICO-ARTISTICO</a:t>
            </a:r>
            <a:endParaRPr lang="it-IT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QUALITA’ AMBIENTALE DEL COSTRUITO STORICO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SENSO IDENTITARIO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IMMOBILI DI PREGIO</a:t>
            </a:r>
            <a:endParaRPr lang="it-IT" sz="16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"/>
            </a:pPr>
            <a:r>
              <a:rPr lang="it-IT" sz="1600" b="0" strike="noStrike" spc="-1">
                <a:solidFill>
                  <a:srgbClr val="FFFFFF"/>
                </a:solidFill>
                <a:latin typeface="Calibri"/>
              </a:rPr>
              <a:t>SVILUPPO DEL TURISMO CULTURALE</a:t>
            </a: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600" b="0" strike="noStrike" spc="-1"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LE OPPORTUNITA’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3AA1606-5D11-4F83-B5C0-4A5CB0BFA53E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4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VALORI STORICO ARTISTICI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23" name="Immagine 2"/>
          <p:cNvPicPr/>
          <p:nvPr/>
        </p:nvPicPr>
        <p:blipFill>
          <a:blip r:embed="rId3"/>
          <a:stretch/>
        </p:blipFill>
        <p:spPr>
          <a:xfrm>
            <a:off x="2751840" y="2997000"/>
            <a:ext cx="4355280" cy="2900880"/>
          </a:xfrm>
          <a:prstGeom prst="rect">
            <a:avLst/>
          </a:prstGeom>
          <a:ln>
            <a:noFill/>
          </a:ln>
        </p:spPr>
      </p:pic>
      <p:pic>
        <p:nvPicPr>
          <p:cNvPr id="124" name="Immagine 8"/>
          <p:cNvPicPr/>
          <p:nvPr/>
        </p:nvPicPr>
        <p:blipFill>
          <a:blip r:embed="rId4"/>
          <a:stretch/>
        </p:blipFill>
        <p:spPr>
          <a:xfrm>
            <a:off x="2776680" y="815040"/>
            <a:ext cx="3858840" cy="1926000"/>
          </a:xfrm>
          <a:prstGeom prst="rect">
            <a:avLst/>
          </a:prstGeom>
          <a:ln>
            <a:noFill/>
          </a:ln>
        </p:spPr>
      </p:pic>
      <p:pic>
        <p:nvPicPr>
          <p:cNvPr id="125" name="Immagine 5"/>
          <p:cNvPicPr/>
          <p:nvPr/>
        </p:nvPicPr>
        <p:blipFill>
          <a:blip r:embed="rId5"/>
          <a:stretch/>
        </p:blipFill>
        <p:spPr>
          <a:xfrm>
            <a:off x="6285240" y="2277000"/>
            <a:ext cx="2233800" cy="167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ASSOCIAZIONISMO E PARTECIPAZIONE DEI CITTADINI</a:t>
            </a:r>
            <a:endParaRPr lang="it-IT" sz="18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LE OPPORTUNITA’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6FBD51D-588F-4DAD-8D61-1734AE54EA9D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5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Associazionismo e parteciazione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30" name="Immagine 2"/>
          <p:cNvPicPr/>
          <p:nvPr/>
        </p:nvPicPr>
        <p:blipFill>
          <a:blip r:embed="rId3"/>
          <a:stretch/>
        </p:blipFill>
        <p:spPr>
          <a:xfrm>
            <a:off x="2895480" y="2524680"/>
            <a:ext cx="3197520" cy="1782720"/>
          </a:xfrm>
          <a:prstGeom prst="rect">
            <a:avLst/>
          </a:prstGeom>
          <a:ln>
            <a:noFill/>
          </a:ln>
        </p:spPr>
      </p:pic>
      <p:pic>
        <p:nvPicPr>
          <p:cNvPr id="131" name="Immagine 3"/>
          <p:cNvPicPr/>
          <p:nvPr/>
        </p:nvPicPr>
        <p:blipFill>
          <a:blip r:embed="rId4"/>
          <a:stretch/>
        </p:blipFill>
        <p:spPr>
          <a:xfrm>
            <a:off x="2894400" y="4271400"/>
            <a:ext cx="5493240" cy="1569240"/>
          </a:xfrm>
          <a:prstGeom prst="rect">
            <a:avLst/>
          </a:prstGeom>
          <a:ln>
            <a:noFill/>
          </a:ln>
        </p:spPr>
      </p:pic>
      <p:pic>
        <p:nvPicPr>
          <p:cNvPr id="132" name="Immagine 5"/>
          <p:cNvPicPr/>
          <p:nvPr/>
        </p:nvPicPr>
        <p:blipFill>
          <a:blip r:embed="rId5"/>
          <a:stretch/>
        </p:blipFill>
        <p:spPr>
          <a:xfrm>
            <a:off x="5744160" y="815040"/>
            <a:ext cx="2718000" cy="2038320"/>
          </a:xfrm>
          <a:prstGeom prst="rect">
            <a:avLst/>
          </a:prstGeom>
          <a:ln>
            <a:noFill/>
          </a:ln>
        </p:spPr>
      </p:pic>
      <p:pic>
        <p:nvPicPr>
          <p:cNvPr id="133" name="Immagine 6"/>
          <p:cNvPicPr/>
          <p:nvPr/>
        </p:nvPicPr>
        <p:blipFill>
          <a:blip r:embed="rId6"/>
          <a:stretch/>
        </p:blipFill>
        <p:spPr>
          <a:xfrm>
            <a:off x="2905560" y="793080"/>
            <a:ext cx="2426040" cy="181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DECLINAZIONE DELLE FINALITA’ Art. 2 DECRETO INTERMINISTERIALE n°395 del 16/9/20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LE FINALITA’ DEL PROGRAMMA PER LA PIGNA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E438293A-BF96-4C64-8A90-DEC7641ADA55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6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FINALITA’</a:t>
            </a:r>
            <a:endParaRPr lang="it-IT" sz="2400" b="0" strike="noStrike" spc="-1">
              <a:latin typeface="Arial"/>
            </a:endParaRPr>
          </a:p>
        </p:txBody>
      </p:sp>
      <p:graphicFrame>
        <p:nvGraphicFramePr>
          <p:cNvPr id="138" name="Table 5"/>
          <p:cNvGraphicFramePr/>
          <p:nvPr/>
        </p:nvGraphicFramePr>
        <p:xfrm>
          <a:off x="2915640" y="815040"/>
          <a:ext cx="5500440" cy="5061960"/>
        </p:xfrm>
        <a:graphic>
          <a:graphicData uri="http://schemas.openxmlformats.org/drawingml/2006/table">
            <a:tbl>
              <a:tblPr/>
              <a:tblGrid>
                <a:gridCol w="233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600">
                <a:tc gridSpan="2">
                  <a:txBody>
                    <a:bodyPr/>
                    <a:lstStyle/>
                    <a:p>
                      <a:endParaRPr lang="it-IT"/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solidFill>
                      <a:srgbClr val="C6591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riqualificazione e incremento del patrimonio di Edilizia Residenziale Sociale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 marL="8640" marR="8640">
                    <a:lnR w="12240">
                      <a:solidFill>
                        <a:srgbClr val="000000"/>
                      </a:solidFill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solidFill>
                      <a:srgbClr val="FFC0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rifunzionalizzazione di aree, spazi e immobili pubblici e privati - rigenerazione del tessuto urbano e socioeconomico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 marL="8640" marR="8640">
                    <a:lnR w="12240">
                      <a:solidFill>
                        <a:srgbClr val="000000"/>
                      </a:solidFill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solidFill>
                      <a:srgbClr val="FFD966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miglioramento accessibilità e sicurezza dei luoghi urbani e della dotazione di servizi e delle infrastrutture urbano-locali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 marL="8640" marR="8640">
                    <a:lnR w="12240">
                      <a:solidFill>
                        <a:srgbClr val="000000"/>
                      </a:solidFill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solidFill>
                      <a:srgbClr val="A9D08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rigenerazione di aree e spazi già costruiti ad alta tensione abitativa - incremento della qualità ambientale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 marL="8640" marR="8640">
                    <a:lnR w="12240">
                      <a:solidFill>
                        <a:srgbClr val="000000"/>
                      </a:solidFill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solidFill>
                      <a:srgbClr val="BDD7E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utilizzo di modelli e strumenti innovativi di gestione, inclusione sociale e welfare urbano nonché di processi partecipativi per il recupero diffuso della qualità dell’abitare</a:t>
                      </a:r>
                      <a:endParaRPr lang="it-IT" sz="1600" b="0" strike="noStrike" spc="-1">
                        <a:latin typeface="Arial"/>
                      </a:endParaRPr>
                    </a:p>
                  </a:txBody>
                  <a:tcPr marL="8640" marR="864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it-IT" sz="1000" b="0" strike="noStrike" spc="-1">
                        <a:latin typeface="Arial"/>
                      </a:endParaRPr>
                    </a:p>
                  </a:txBody>
                  <a:tcPr marL="8640" marR="8640">
                    <a:lnL w="12240">
                      <a:solidFill>
                        <a:srgbClr val="000000"/>
                      </a:solidFill>
                    </a:lnL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UNA STRATEGIA INTEGRATA: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PUBBLICO, PRIVATO E INNOVAZIONE PER LA RIGENERAZIONE DELLA PIGNA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C24EBFEC-2511-4AB9-8B87-ABCCD3E803B1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7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43" name="Immagine 3"/>
          <p:cNvPicPr/>
          <p:nvPr/>
        </p:nvPicPr>
        <p:blipFill>
          <a:blip r:embed="rId3"/>
          <a:stretch/>
        </p:blipFill>
        <p:spPr>
          <a:xfrm>
            <a:off x="3048480" y="835560"/>
            <a:ext cx="5123520" cy="504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INTEGRAZIONE FINANZIAMENTI PUBBLICI E PRIVATI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27FB86D-114A-42F7-AA72-5840ACC70DBA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8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2895120" y="1449000"/>
            <a:ext cx="5420880" cy="3916440"/>
          </a:xfrm>
          <a:prstGeom prst="rect">
            <a:avLst/>
          </a:prstGeom>
          <a:solidFill>
            <a:srgbClr val="F9E7B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INVESTIMENTI PER OLTRE 30 MILIONI DI EURO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50% RISORSE PUBBLICHE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50% RISORSE PRIVATE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PRIVATI PROPRIETARI PER RECUPERO DIFFUSO DEI FABBRICATI RESIDENZIALI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PRIVATI PER OSTELLO EX CONVENTO GESUITI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PROJECT FINANCING EX ART. 180 D.LGS 50/2016 PER INFRASTRUTTURE MOBILITA’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AZIENDE PER SERVIZI PUBBLICI A RETE (ITALGAS E OPEN FIBER)</a:t>
            </a:r>
            <a:endParaRPr lang="it-IT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it-IT" sz="1800" b="1" strike="noStrike" spc="-1">
                <a:solidFill>
                  <a:srgbClr val="000000"/>
                </a:solidFill>
                <a:latin typeface="Calibri"/>
              </a:rPr>
              <a:t>SCUOLA EDILE IMPERIESE PER CENTRO DI FORMAZIONE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51640" y="815040"/>
            <a:ext cx="2393640" cy="5061960"/>
          </a:xfrm>
          <a:prstGeom prst="rect">
            <a:avLst/>
          </a:prstGeom>
          <a:solidFill>
            <a:srgbClr val="A75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EDILIZIA RESIDENZIALE PUBBLICA E PRIVATA: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Calibri"/>
              </a:rPr>
              <a:t>AFFRONTARE IL DEGRADO EDILIZIO E IL FABBISOGNO ABITATIVO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1640" y="149040"/>
            <a:ext cx="8252640" cy="455400"/>
          </a:xfrm>
          <a:prstGeom prst="rect">
            <a:avLst/>
          </a:prstGeom>
          <a:solidFill>
            <a:srgbClr val="74AAE1"/>
          </a:solidFill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it-IT" sz="2800" b="1" strike="noStrike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Shape 3"/>
          <p:cNvSpPr txBox="1"/>
          <p:nvPr/>
        </p:nvSpPr>
        <p:spPr>
          <a:xfrm>
            <a:off x="8028360" y="6448680"/>
            <a:ext cx="990360" cy="30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0AD9FA27-97E0-4696-BC31-88F31BCCC577}" type="slidenum">
              <a:rPr lang="it-IT" sz="1000" b="0" strike="noStrike" spc="-1">
                <a:solidFill>
                  <a:srgbClr val="FFFFFF"/>
                </a:solidFill>
                <a:latin typeface="Calibri"/>
              </a:rPr>
              <a:t>9</a:t>
            </a:fld>
            <a:endParaRPr lang="it-IT" sz="1000" b="0" strike="noStrike" spc="-1">
              <a:latin typeface="Times New Roman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8610480" y="380880"/>
            <a:ext cx="533160" cy="586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small" spc="-1">
                <a:solidFill>
                  <a:srgbClr val="FFFFFF"/>
                </a:solidFill>
                <a:latin typeface="Calibri"/>
              </a:rPr>
              <a:t>GLI INTERVENTI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53" name="Immagine 152"/>
          <p:cNvPicPr/>
          <p:nvPr/>
        </p:nvPicPr>
        <p:blipFill>
          <a:blip r:embed="rId3"/>
          <a:stretch/>
        </p:blipFill>
        <p:spPr>
          <a:xfrm>
            <a:off x="2717640" y="838080"/>
            <a:ext cx="5765760" cy="497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F5897"/>
      </a:dk2>
      <a:lt2>
        <a:srgbClr val="ADD6FF"/>
      </a:lt2>
      <a:accent1>
        <a:srgbClr val="ADD6FF"/>
      </a:accent1>
      <a:accent2>
        <a:srgbClr val="84C1FF"/>
      </a:accent2>
      <a:accent3>
        <a:srgbClr val="84C1FF"/>
      </a:accent3>
      <a:accent4>
        <a:srgbClr val="84C1FF"/>
      </a:accent4>
      <a:accent5>
        <a:srgbClr val="84C1FF"/>
      </a:accent5>
      <a:accent6>
        <a:srgbClr val="84C1FF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F5897"/>
      </a:dk2>
      <a:lt2>
        <a:srgbClr val="ADD6FF"/>
      </a:lt2>
      <a:accent1>
        <a:srgbClr val="ADD6FF"/>
      </a:accent1>
      <a:accent2>
        <a:srgbClr val="84C1FF"/>
      </a:accent2>
      <a:accent3>
        <a:srgbClr val="84C1FF"/>
      </a:accent3>
      <a:accent4>
        <a:srgbClr val="84C1FF"/>
      </a:accent4>
      <a:accent5>
        <a:srgbClr val="84C1FF"/>
      </a:accent5>
      <a:accent6>
        <a:srgbClr val="84C1FF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F5897"/>
      </a:dk2>
      <a:lt2>
        <a:srgbClr val="ADD6FF"/>
      </a:lt2>
      <a:accent1>
        <a:srgbClr val="ADD6FF"/>
      </a:accent1>
      <a:accent2>
        <a:srgbClr val="84C1FF"/>
      </a:accent2>
      <a:accent3>
        <a:srgbClr val="84C1FF"/>
      </a:accent3>
      <a:accent4>
        <a:srgbClr val="84C1FF"/>
      </a:accent4>
      <a:accent5>
        <a:srgbClr val="84C1FF"/>
      </a:accent5>
      <a:accent6>
        <a:srgbClr val="84C1FF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803</Words>
  <Application>Microsoft Office PowerPoint</Application>
  <PresentationFormat>Presentazione su schermo (4:3)</PresentationFormat>
  <Paragraphs>248</Paragraphs>
  <Slides>34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Arial</vt:lpstr>
      <vt:lpstr>Calibri</vt:lpstr>
      <vt:lpstr>DejaVu Sans</vt:lpstr>
      <vt:lpstr>Goudy Old Style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Sparago Elena</dc:creator>
  <dc:description/>
  <cp:lastModifiedBy>Sparago Elena</cp:lastModifiedBy>
  <cp:revision>3</cp:revision>
  <dcterms:created xsi:type="dcterms:W3CDTF">2015-03-05T13:20:19Z</dcterms:created>
  <dcterms:modified xsi:type="dcterms:W3CDTF">2021-07-26T09:38:14Z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34</vt:i4>
  </property>
  <property fmtid="{D5CDD505-2E9C-101B-9397-08002B2CF9AE}" pid="12" name="_LCID">
    <vt:i4>1040</vt:i4>
  </property>
  <property fmtid="{D5CDD505-2E9C-101B-9397-08002B2CF9AE}" pid="13" name="_Version">
    <vt:lpwstr>12.0.4518</vt:lpwstr>
  </property>
</Properties>
</file>