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drawings/drawing1.xml" ContentType="application/vnd.openxmlformats-officedocument.drawingml.chartshapes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46"/>
  </p:notesMasterIdLst>
  <p:sldIdLst>
    <p:sldId id="335" r:id="rId2"/>
    <p:sldId id="256" r:id="rId3"/>
    <p:sldId id="258" r:id="rId4"/>
    <p:sldId id="259" r:id="rId5"/>
    <p:sldId id="260" r:id="rId6"/>
    <p:sldId id="261" r:id="rId7"/>
    <p:sldId id="262" r:id="rId8"/>
    <p:sldId id="264" r:id="rId9"/>
    <p:sldId id="307" r:id="rId10"/>
    <p:sldId id="263" r:id="rId11"/>
    <p:sldId id="309" r:id="rId12"/>
    <p:sldId id="308" r:id="rId13"/>
    <p:sldId id="311" r:id="rId14"/>
    <p:sldId id="313" r:id="rId15"/>
    <p:sldId id="312" r:id="rId16"/>
    <p:sldId id="314" r:id="rId17"/>
    <p:sldId id="310" r:id="rId18"/>
    <p:sldId id="315" r:id="rId19"/>
    <p:sldId id="322" r:id="rId20"/>
    <p:sldId id="316" r:id="rId21"/>
    <p:sldId id="321" r:id="rId22"/>
    <p:sldId id="324" r:id="rId23"/>
    <p:sldId id="328" r:id="rId24"/>
    <p:sldId id="323" r:id="rId25"/>
    <p:sldId id="318" r:id="rId26"/>
    <p:sldId id="320" r:id="rId27"/>
    <p:sldId id="319" r:id="rId28"/>
    <p:sldId id="326" r:id="rId29"/>
    <p:sldId id="317" r:id="rId30"/>
    <p:sldId id="327" r:id="rId31"/>
    <p:sldId id="334" r:id="rId32"/>
    <p:sldId id="336" r:id="rId33"/>
    <p:sldId id="325" r:id="rId34"/>
    <p:sldId id="331" r:id="rId35"/>
    <p:sldId id="332" r:id="rId36"/>
    <p:sldId id="270" r:id="rId37"/>
    <p:sldId id="333" r:id="rId38"/>
    <p:sldId id="329" r:id="rId39"/>
    <p:sldId id="330" r:id="rId40"/>
    <p:sldId id="337" r:id="rId41"/>
    <p:sldId id="338" r:id="rId42"/>
    <p:sldId id="339" r:id="rId43"/>
    <p:sldId id="340" r:id="rId44"/>
    <p:sldId id="341" r:id="rId45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FECB4D8-DB02-4DC6-A0A2-4F2EBAE1DC90}" styleName="Stile medio 1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19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7" y="2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Demografia%20Imprese%202T20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E:\Demografia%20Imprese%202T2023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co.desilva\Dropbox\Il%20mio%20PC%20(CAC-99000-201Bn)\Documents\tabella-provinciale-decessi-totali_2-18072023%20(1)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Demografia%20Imprese%202T2023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E:\Demografia%20Imprese%202T2023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E:\Demografia%20Imprese%202T2023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E:\Demografia%20Imprese%202T2023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E:\stranieri%20IM%202019%202022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E:\stranieri%20IM%202019%202022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E:\stranieri%20IM%202019%202022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Demografia%20Imprese%202T202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E:\BES\BES%20territori%202023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BES\BES%20territori%202023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E:\Assunzioni%202019%202022.xlsx" TargetMode="External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chartUserShapes" Target="../drawings/drawing1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E:\Assunzioni%202019%202022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E:\Assunzioni%202019%202022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E:\OssPrec%201T2023.xlsx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E:\MDL%202T23.xlsx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file:///E:\MDL%202T23.xlsx" TargetMode="External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Demografia%20Imprese%202T202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file:///E:\MDL%202T23.xlsx" TargetMode="External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MDL%202T23.xlsx" TargetMode="External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MDL%202T23.xlsx" TargetMode="External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MDL%202T23.xlsx" TargetMode="External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oleObject" Target="file:///E:\MDL%202T23.xlsx" TargetMode="External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co.desilva\Dropbox\Il%20mio%20PC%20(CAC-99000-201Bn)\Documents\Appendice_Statistica_Gennaio_2023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co.desilva\Dropbox\Il%20mio%20PC%20(CAC-99000-201Bn)\Documents\Appendice_Statistica_Gennaio_2023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E:\Demografia%20Imprese%202T2023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E:\Demografia%20Imprese%202T2023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E:\Demografia%20Imprese%202T2023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E:\Demografia%20Imprese%202T2023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denunce infortunio sul lavoro 2022</a:t>
            </a:r>
          </a:p>
        </c:rich>
      </c:tx>
      <c:overlay val="0"/>
      <c:spPr>
        <a:solidFill>
          <a:srgbClr val="FFFF00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21861811966241651"/>
          <c:w val="1"/>
          <c:h val="0.74626615807102326"/>
        </c:manualLayout>
      </c:layout>
      <c:ofPieChart>
        <c:ofPieType val="pie"/>
        <c:varyColors val="1"/>
        <c:ser>
          <c:idx val="0"/>
          <c:order val="0"/>
          <c:tx>
            <c:strRef>
              <c:f>IM!$D$16</c:f>
              <c:strCache>
                <c:ptCount val="1"/>
                <c:pt idx="0">
                  <c:v>2022</c:v>
                </c:pt>
              </c:strCache>
            </c:strRef>
          </c:tx>
          <c:spPr>
            <a:scene3d>
              <a:camera prst="orthographicFront"/>
              <a:lightRig rig="brightRoom" dir="t"/>
            </a:scene3d>
            <a:sp3d prstMaterial="flat">
              <a:bevelT w="50800" h="101600" prst="coolSlant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coolSlan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857-4257-B4CF-2CD9EA7FBF06}"/>
              </c:ext>
            </c:extLst>
          </c:dPt>
          <c:dPt>
            <c:idx val="1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coolSlan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857-4257-B4CF-2CD9EA7FBF0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coolSlan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857-4257-B4CF-2CD9EA7FBF06}"/>
              </c:ext>
            </c:extLst>
          </c:dPt>
          <c:dLbls>
            <c:dLbl>
              <c:idx val="0"/>
              <c:layout>
                <c:manualLayout>
                  <c:x val="6.0458607915634413E-2"/>
                  <c:y val="6.3846767757382286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/>
                      <a:t>87,8%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57-4257-B4CF-2CD9EA7FBF06}"/>
                </c:ext>
              </c:extLst>
            </c:dLbl>
            <c:dLbl>
              <c:idx val="1"/>
              <c:layout>
                <c:manualLayout>
                  <c:x val="0.24402858803232677"/>
                  <c:y val="6.809534283074944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1420147-BB4D-42D5-8465-D14BEB0BB943}" type="VALUE">
                      <a:rPr lang="en-US" sz="2800"/>
                      <a:pPr>
                        <a:defRPr sz="2800"/>
                      </a:pPr>
                      <a:t>[VALORE]</a:t>
                    </a:fld>
                    <a:endParaRPr lang="it-IT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857-4257-B4CF-2CD9EA7FBF06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FFFF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>
                        <a:solidFill>
                          <a:srgbClr val="FFFF00"/>
                        </a:solidFill>
                      </a:rPr>
                      <a:t>12,2%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FF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857-4257-B4CF-2CD9EA7FBF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IM!$C$17:$C$18</c:f>
              <c:strCache>
                <c:ptCount val="2"/>
                <c:pt idx="0">
                  <c:v>Liguria</c:v>
                </c:pt>
                <c:pt idx="1">
                  <c:v>Imperia</c:v>
                </c:pt>
              </c:strCache>
            </c:strRef>
          </c:cat>
          <c:val>
            <c:numRef>
              <c:f>IM!$D$17:$D$18</c:f>
              <c:numCache>
                <c:formatCode>General</c:formatCode>
                <c:ptCount val="2"/>
                <c:pt idx="0">
                  <c:v>28110</c:v>
                </c:pt>
                <c:pt idx="1">
                  <c:v>3441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857-4257-B4CF-2CD9EA7FBF06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gapWidth val="10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+mn-lt"/>
                <a:ea typeface="+mn-ea"/>
                <a:cs typeface="+mn-cs"/>
              </a:defRPr>
            </a:pPr>
            <a:r>
              <a:rPr lang="it-IT" b="1" dirty="0">
                <a:highlight>
                  <a:srgbClr val="FFFF00"/>
                </a:highlight>
              </a:rPr>
              <a:t>Differenze in euro, in percentuale ed incidenza di IM sul totale della Liguria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highlight>
                <a:srgbClr val="FFFF00"/>
              </a:highlight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Foglio2!$C$22</c:f>
              <c:strCache>
                <c:ptCount val="1"/>
                <c:pt idx="0">
                  <c:v>diff. %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Foglio2!$A$23:$A$26</c:f>
              <c:strCache>
                <c:ptCount val="4"/>
                <c:pt idx="0">
                  <c:v>lav. Dip.</c:v>
                </c:pt>
                <c:pt idx="1">
                  <c:v>lav. Aut.</c:v>
                </c:pt>
                <c:pt idx="2">
                  <c:v>assistenziali</c:v>
                </c:pt>
                <c:pt idx="3">
                  <c:v>totale</c:v>
                </c:pt>
              </c:strCache>
            </c:strRef>
          </c:cat>
          <c:val>
            <c:numRef>
              <c:f>Foglio2!$C$23:$C$26</c:f>
              <c:numCache>
                <c:formatCode>General</c:formatCode>
                <c:ptCount val="4"/>
                <c:pt idx="0">
                  <c:v>-19.3</c:v>
                </c:pt>
                <c:pt idx="1">
                  <c:v>-7.7</c:v>
                </c:pt>
                <c:pt idx="2">
                  <c:v>0.4</c:v>
                </c:pt>
                <c:pt idx="3">
                  <c:v>-19.5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14-44ED-AF83-B522742618FA}"/>
            </c:ext>
          </c:extLst>
        </c:ser>
        <c:ser>
          <c:idx val="2"/>
          <c:order val="2"/>
          <c:tx>
            <c:strRef>
              <c:f>Foglio2!$D$22</c:f>
              <c:strCache>
                <c:ptCount val="1"/>
                <c:pt idx="0">
                  <c:v>inc. % tot. LIG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Foglio2!$A$23:$A$26</c:f>
              <c:strCache>
                <c:ptCount val="4"/>
                <c:pt idx="0">
                  <c:v>lav. Dip.</c:v>
                </c:pt>
                <c:pt idx="1">
                  <c:v>lav. Aut.</c:v>
                </c:pt>
                <c:pt idx="2">
                  <c:v>assistenziali</c:v>
                </c:pt>
                <c:pt idx="3">
                  <c:v>totale</c:v>
                </c:pt>
              </c:strCache>
            </c:strRef>
          </c:cat>
          <c:val>
            <c:numRef>
              <c:f>Foglio2!$D$23:$D$26</c:f>
              <c:numCache>
                <c:formatCode>General</c:formatCode>
                <c:ptCount val="4"/>
                <c:pt idx="0">
                  <c:v>10.6</c:v>
                </c:pt>
                <c:pt idx="1">
                  <c:v>19.7</c:v>
                </c:pt>
                <c:pt idx="2">
                  <c:v>14.3</c:v>
                </c:pt>
                <c:pt idx="3">
                  <c:v>13.9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14-44ED-AF83-B522742618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162839519"/>
        <c:axId val="1157899823"/>
      </c:barChart>
      <c:lineChart>
        <c:grouping val="standard"/>
        <c:varyColors val="0"/>
        <c:ser>
          <c:idx val="0"/>
          <c:order val="0"/>
          <c:tx>
            <c:strRef>
              <c:f>Foglio2!$B$22</c:f>
              <c:strCache>
                <c:ptCount val="1"/>
                <c:pt idx="0">
                  <c:v>diff. Val. 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1.0101010101010102E-2"/>
                  <c:y val="3.4482758620689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214-44ED-AF83-B522742618FA}"/>
                </c:ext>
              </c:extLst>
            </c:dLbl>
            <c:dLbl>
              <c:idx val="1"/>
              <c:layout>
                <c:manualLayout>
                  <c:x val="-6.9444444444444489E-2"/>
                  <c:y val="-5.747060046253539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214-44ED-AF83-B522742618FA}"/>
                </c:ext>
              </c:extLst>
            </c:dLbl>
            <c:dLbl>
              <c:idx val="2"/>
              <c:layout>
                <c:manualLayout>
                  <c:x val="-2.3989898989898988E-2"/>
                  <c:y val="-3.7617554858934171E-2"/>
                </c:manualLayout>
              </c:layout>
              <c:tx>
                <c:rich>
                  <a:bodyPr/>
                  <a:lstStyle/>
                  <a:p>
                    <a:fld id="{E4E2AF1A-EA1C-450F-8F39-46CD07054211}" type="VALUE">
                      <a:rPr lang="en-US" sz="1400"/>
                      <a:pPr/>
                      <a:t>[VALORE]</a:t>
                    </a:fld>
                    <a:endParaRPr lang="it-IT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214-44ED-AF83-B522742618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Foglio2!$A$23:$A$26</c:f>
              <c:strCache>
                <c:ptCount val="4"/>
                <c:pt idx="0">
                  <c:v>lav. Dip.</c:v>
                </c:pt>
                <c:pt idx="1">
                  <c:v>lav. Aut.</c:v>
                </c:pt>
                <c:pt idx="2">
                  <c:v>assistenziali</c:v>
                </c:pt>
                <c:pt idx="3">
                  <c:v>totale</c:v>
                </c:pt>
              </c:strCache>
            </c:strRef>
          </c:cat>
          <c:val>
            <c:numRef>
              <c:f>Foglio2!$B$23:$B$26</c:f>
              <c:numCache>
                <c:formatCode>General</c:formatCode>
                <c:ptCount val="4"/>
                <c:pt idx="0">
                  <c:v>-270.29000000000002</c:v>
                </c:pt>
                <c:pt idx="1">
                  <c:v>-63.07</c:v>
                </c:pt>
                <c:pt idx="2">
                  <c:v>1.9</c:v>
                </c:pt>
                <c:pt idx="3">
                  <c:v>-210.76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214-44ED-AF83-B522742618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42291183"/>
        <c:axId val="1063835487"/>
      </c:lineChart>
      <c:catAx>
        <c:axId val="11628395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57899823"/>
        <c:crosses val="autoZero"/>
        <c:auto val="1"/>
        <c:lblAlgn val="ctr"/>
        <c:lblOffset val="100"/>
        <c:noMultiLvlLbl val="0"/>
      </c:catAx>
      <c:valAx>
        <c:axId val="11578998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62839519"/>
        <c:crosses val="autoZero"/>
        <c:crossBetween val="between"/>
      </c:valAx>
      <c:valAx>
        <c:axId val="1063835487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42291183"/>
        <c:crosses val="max"/>
        <c:crossBetween val="between"/>
      </c:valAx>
      <c:catAx>
        <c:axId val="124229118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6383548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dirty="0"/>
              <a:t>Mortalità IM per mese (2019&gt;Giu. 2023)</a:t>
            </a:r>
          </a:p>
        </c:rich>
      </c:tx>
      <c:overlay val="0"/>
      <c:spPr>
        <a:solidFill>
          <a:srgbClr val="FFFF00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6.9659680971179957E-2"/>
          <c:y val="6.2059058260175569E-2"/>
          <c:w val="0.90415169381541649"/>
          <c:h val="0.6956102833514527"/>
        </c:manualLayout>
      </c:layout>
      <c:lineChart>
        <c:grouping val="standard"/>
        <c:varyColors val="0"/>
        <c:ser>
          <c:idx val="0"/>
          <c:order val="0"/>
          <c:tx>
            <c:strRef>
              <c:f>Foglio1!$B$9</c:f>
              <c:strCache>
                <c:ptCount val="1"/>
                <c:pt idx="0">
                  <c:v>2019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38100">
                <a:solidFill>
                  <a:srgbClr val="00B050"/>
                </a:solidFill>
              </a:ln>
              <a:effectLst/>
            </c:spPr>
          </c:marker>
          <c:cat>
            <c:strRef>
              <c:f>Foglio1!$C$8:$N$8</c:f>
              <c:strCache>
                <c:ptCount val="12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  <c:pt idx="4">
                  <c:v>maggio</c:v>
                </c:pt>
                <c:pt idx="5">
                  <c:v>giugno</c:v>
                </c:pt>
                <c:pt idx="6">
                  <c:v>luglio</c:v>
                </c:pt>
                <c:pt idx="7">
                  <c:v>agosto</c:v>
                </c:pt>
                <c:pt idx="8">
                  <c:v>settembre</c:v>
                </c:pt>
                <c:pt idx="9">
                  <c:v>ottobre</c:v>
                </c:pt>
                <c:pt idx="10">
                  <c:v>novembre</c:v>
                </c:pt>
                <c:pt idx="11">
                  <c:v>dicembre</c:v>
                </c:pt>
              </c:strCache>
            </c:strRef>
          </c:cat>
          <c:val>
            <c:numRef>
              <c:f>Foglio1!$C$9:$N$9</c:f>
              <c:numCache>
                <c:formatCode>0</c:formatCode>
                <c:ptCount val="12"/>
                <c:pt idx="0">
                  <c:v>269</c:v>
                </c:pt>
                <c:pt idx="1">
                  <c:v>298</c:v>
                </c:pt>
                <c:pt idx="2">
                  <c:v>273</c:v>
                </c:pt>
                <c:pt idx="3">
                  <c:v>258</c:v>
                </c:pt>
                <c:pt idx="4">
                  <c:v>200</c:v>
                </c:pt>
                <c:pt idx="5">
                  <c:v>246</c:v>
                </c:pt>
                <c:pt idx="6">
                  <c:v>252</c:v>
                </c:pt>
                <c:pt idx="7">
                  <c:v>240</c:v>
                </c:pt>
                <c:pt idx="8">
                  <c:v>186</c:v>
                </c:pt>
                <c:pt idx="9">
                  <c:v>234</c:v>
                </c:pt>
                <c:pt idx="10">
                  <c:v>230</c:v>
                </c:pt>
                <c:pt idx="11">
                  <c:v>227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BE7-4BC1-914B-F3A335839452}"/>
            </c:ext>
          </c:extLst>
        </c:ser>
        <c:ser>
          <c:idx val="1"/>
          <c:order val="1"/>
          <c:tx>
            <c:strRef>
              <c:f>Foglio1!$B$10</c:f>
              <c:strCache>
                <c:ptCount val="1"/>
                <c:pt idx="0">
                  <c:v>2020</c:v>
                </c:pt>
              </c:strCache>
            </c:strRef>
          </c:tx>
          <c:spPr>
            <a:ln w="57150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7030A0"/>
              </a:solidFill>
              <a:ln w="57150">
                <a:solidFill>
                  <a:srgbClr val="7030A0"/>
                </a:solidFill>
              </a:ln>
              <a:effectLst/>
            </c:spPr>
          </c:marker>
          <c:cat>
            <c:strRef>
              <c:f>Foglio1!$C$8:$N$8</c:f>
              <c:strCache>
                <c:ptCount val="12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  <c:pt idx="4">
                  <c:v>maggio</c:v>
                </c:pt>
                <c:pt idx="5">
                  <c:v>giugno</c:v>
                </c:pt>
                <c:pt idx="6">
                  <c:v>luglio</c:v>
                </c:pt>
                <c:pt idx="7">
                  <c:v>agosto</c:v>
                </c:pt>
                <c:pt idx="8">
                  <c:v>settembre</c:v>
                </c:pt>
                <c:pt idx="9">
                  <c:v>ottobre</c:v>
                </c:pt>
                <c:pt idx="10">
                  <c:v>novembre</c:v>
                </c:pt>
                <c:pt idx="11">
                  <c:v>dicembre</c:v>
                </c:pt>
              </c:strCache>
            </c:strRef>
          </c:cat>
          <c:val>
            <c:numRef>
              <c:f>Foglio1!$C$10:$N$10</c:f>
              <c:numCache>
                <c:formatCode>General</c:formatCode>
                <c:ptCount val="12"/>
                <c:pt idx="0">
                  <c:v>265</c:v>
                </c:pt>
                <c:pt idx="1">
                  <c:v>237</c:v>
                </c:pt>
                <c:pt idx="2">
                  <c:v>459</c:v>
                </c:pt>
                <c:pt idx="3">
                  <c:v>387</c:v>
                </c:pt>
                <c:pt idx="4">
                  <c:v>212</c:v>
                </c:pt>
                <c:pt idx="5">
                  <c:v>218</c:v>
                </c:pt>
                <c:pt idx="6">
                  <c:v>223</c:v>
                </c:pt>
                <c:pt idx="7">
                  <c:v>273</c:v>
                </c:pt>
                <c:pt idx="8">
                  <c:v>225</c:v>
                </c:pt>
                <c:pt idx="9">
                  <c:v>267</c:v>
                </c:pt>
                <c:pt idx="10">
                  <c:v>311</c:v>
                </c:pt>
                <c:pt idx="11">
                  <c:v>331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BE7-4BC1-914B-F3A335839452}"/>
            </c:ext>
          </c:extLst>
        </c:ser>
        <c:ser>
          <c:idx val="2"/>
          <c:order val="2"/>
          <c:tx>
            <c:strRef>
              <c:f>Foglio1!$B$11</c:f>
              <c:strCache>
                <c:ptCount val="1"/>
                <c:pt idx="0">
                  <c:v>2021</c:v>
                </c:pt>
              </c:strCache>
            </c:strRef>
          </c:tx>
          <c:spPr>
            <a:ln w="5715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57150">
                <a:solidFill>
                  <a:schemeClr val="tx1"/>
                </a:solidFill>
              </a:ln>
              <a:effectLst/>
            </c:spPr>
          </c:marker>
          <c:cat>
            <c:strRef>
              <c:f>Foglio1!$C$8:$N$8</c:f>
              <c:strCache>
                <c:ptCount val="12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  <c:pt idx="4">
                  <c:v>maggio</c:v>
                </c:pt>
                <c:pt idx="5">
                  <c:v>giugno</c:v>
                </c:pt>
                <c:pt idx="6">
                  <c:v>luglio</c:v>
                </c:pt>
                <c:pt idx="7">
                  <c:v>agosto</c:v>
                </c:pt>
                <c:pt idx="8">
                  <c:v>settembre</c:v>
                </c:pt>
                <c:pt idx="9">
                  <c:v>ottobre</c:v>
                </c:pt>
                <c:pt idx="10">
                  <c:v>novembre</c:v>
                </c:pt>
                <c:pt idx="11">
                  <c:v>dicembre</c:v>
                </c:pt>
              </c:strCache>
            </c:strRef>
          </c:cat>
          <c:val>
            <c:numRef>
              <c:f>Foglio1!$C$11:$N$11</c:f>
              <c:numCache>
                <c:formatCode>General</c:formatCode>
                <c:ptCount val="12"/>
                <c:pt idx="0">
                  <c:v>290</c:v>
                </c:pt>
                <c:pt idx="1">
                  <c:v>281</c:v>
                </c:pt>
                <c:pt idx="2">
                  <c:v>288</c:v>
                </c:pt>
                <c:pt idx="3">
                  <c:v>283</c:v>
                </c:pt>
                <c:pt idx="4">
                  <c:v>236</c:v>
                </c:pt>
                <c:pt idx="5">
                  <c:v>236</c:v>
                </c:pt>
                <c:pt idx="6">
                  <c:v>268</c:v>
                </c:pt>
                <c:pt idx="7">
                  <c:v>256</c:v>
                </c:pt>
                <c:pt idx="8">
                  <c:v>232</c:v>
                </c:pt>
                <c:pt idx="9">
                  <c:v>241</c:v>
                </c:pt>
                <c:pt idx="10">
                  <c:v>268</c:v>
                </c:pt>
                <c:pt idx="11">
                  <c:v>333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BE7-4BC1-914B-F3A335839452}"/>
            </c:ext>
          </c:extLst>
        </c:ser>
        <c:ser>
          <c:idx val="3"/>
          <c:order val="3"/>
          <c:tx>
            <c:strRef>
              <c:f>Foglio1!$B$12</c:f>
              <c:strCache>
                <c:ptCount val="1"/>
                <c:pt idx="0">
                  <c:v>2022</c:v>
                </c:pt>
              </c:strCache>
            </c:strRef>
          </c:tx>
          <c:spPr>
            <a:ln w="5715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57150">
                <a:solidFill>
                  <a:srgbClr val="FF0000"/>
                </a:solidFill>
              </a:ln>
              <a:effectLst/>
            </c:spPr>
          </c:marker>
          <c:cat>
            <c:strRef>
              <c:f>Foglio1!$C$8:$N$8</c:f>
              <c:strCache>
                <c:ptCount val="12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  <c:pt idx="4">
                  <c:v>maggio</c:v>
                </c:pt>
                <c:pt idx="5">
                  <c:v>giugno</c:v>
                </c:pt>
                <c:pt idx="6">
                  <c:v>luglio</c:v>
                </c:pt>
                <c:pt idx="7">
                  <c:v>agosto</c:v>
                </c:pt>
                <c:pt idx="8">
                  <c:v>settembre</c:v>
                </c:pt>
                <c:pt idx="9">
                  <c:v>ottobre</c:v>
                </c:pt>
                <c:pt idx="10">
                  <c:v>novembre</c:v>
                </c:pt>
                <c:pt idx="11">
                  <c:v>dicembre</c:v>
                </c:pt>
              </c:strCache>
            </c:strRef>
          </c:cat>
          <c:val>
            <c:numRef>
              <c:f>Foglio1!$C$12:$N$12</c:f>
              <c:numCache>
                <c:formatCode>General</c:formatCode>
                <c:ptCount val="12"/>
                <c:pt idx="0">
                  <c:v>367</c:v>
                </c:pt>
                <c:pt idx="1">
                  <c:v>306</c:v>
                </c:pt>
                <c:pt idx="2">
                  <c:v>265</c:v>
                </c:pt>
                <c:pt idx="3">
                  <c:v>263</c:v>
                </c:pt>
                <c:pt idx="4">
                  <c:v>230</c:v>
                </c:pt>
                <c:pt idx="5">
                  <c:v>256</c:v>
                </c:pt>
                <c:pt idx="6">
                  <c:v>317</c:v>
                </c:pt>
                <c:pt idx="7">
                  <c:v>303</c:v>
                </c:pt>
                <c:pt idx="8">
                  <c:v>219</c:v>
                </c:pt>
                <c:pt idx="9">
                  <c:v>269</c:v>
                </c:pt>
                <c:pt idx="10">
                  <c:v>253</c:v>
                </c:pt>
                <c:pt idx="11">
                  <c:v>349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BE7-4BC1-914B-F3A335839452}"/>
            </c:ext>
          </c:extLst>
        </c:ser>
        <c:ser>
          <c:idx val="4"/>
          <c:order val="4"/>
          <c:tx>
            <c:strRef>
              <c:f>Foglio1!$B$13</c:f>
              <c:strCache>
                <c:ptCount val="1"/>
                <c:pt idx="0">
                  <c:v>2023</c:v>
                </c:pt>
              </c:strCache>
            </c:strRef>
          </c:tx>
          <c:spPr>
            <a:ln w="5715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57150">
                <a:solidFill>
                  <a:srgbClr val="00B0F0"/>
                </a:solidFill>
              </a:ln>
              <a:effectLst/>
            </c:spPr>
          </c:marker>
          <c:cat>
            <c:strRef>
              <c:f>Foglio1!$C$8:$N$8</c:f>
              <c:strCache>
                <c:ptCount val="12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  <c:pt idx="4">
                  <c:v>maggio</c:v>
                </c:pt>
                <c:pt idx="5">
                  <c:v>giugno</c:v>
                </c:pt>
                <c:pt idx="6">
                  <c:v>luglio</c:v>
                </c:pt>
                <c:pt idx="7">
                  <c:v>agosto</c:v>
                </c:pt>
                <c:pt idx="8">
                  <c:v>settembre</c:v>
                </c:pt>
                <c:pt idx="9">
                  <c:v>ottobre</c:v>
                </c:pt>
                <c:pt idx="10">
                  <c:v>novembre</c:v>
                </c:pt>
                <c:pt idx="11">
                  <c:v>dicembre</c:v>
                </c:pt>
              </c:strCache>
            </c:strRef>
          </c:cat>
          <c:val>
            <c:numRef>
              <c:f>Foglio1!$C$13:$N$13</c:f>
              <c:numCache>
                <c:formatCode>General</c:formatCode>
                <c:ptCount val="12"/>
                <c:pt idx="0">
                  <c:v>345</c:v>
                </c:pt>
                <c:pt idx="1">
                  <c:v>260</c:v>
                </c:pt>
                <c:pt idx="2">
                  <c:v>232</c:v>
                </c:pt>
                <c:pt idx="3">
                  <c:v>234</c:v>
                </c:pt>
                <c:pt idx="4">
                  <c:v>223</c:v>
                </c:pt>
                <c:pt idx="5">
                  <c:v>194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BE7-4BC1-914B-F3A3358394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37264928"/>
        <c:axId val="1831838368"/>
      </c:lineChart>
      <c:catAx>
        <c:axId val="1837264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31838368"/>
        <c:crosses val="autoZero"/>
        <c:auto val="1"/>
        <c:lblAlgn val="ctr"/>
        <c:lblOffset val="100"/>
        <c:noMultiLvlLbl val="0"/>
      </c:catAx>
      <c:valAx>
        <c:axId val="1831838368"/>
        <c:scaling>
          <c:orientation val="minMax"/>
          <c:min val="1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37264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400"/>
              <a:t>mortalità province liguri 1°semestre 2018&gt;2023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2.5468663516841406E-2"/>
          <c:y val="0.20556949934330832"/>
          <c:w val="0.94906267296631719"/>
          <c:h val="0.7263004694245621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'Foglio1 (2)'!$B$5</c:f>
              <c:strCache>
                <c:ptCount val="1"/>
                <c:pt idx="0">
                  <c:v>Imperia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etal">
              <a:bevelT w="88900" h="889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'Foglio1 (2)'!$C$4:$H$4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'Foglio1 (2)'!$C$5:$H$5</c:f>
              <c:numCache>
                <c:formatCode>General</c:formatCode>
                <c:ptCount val="6"/>
                <c:pt idx="0">
                  <c:v>1653</c:v>
                </c:pt>
                <c:pt idx="1">
                  <c:v>1544</c:v>
                </c:pt>
                <c:pt idx="2">
                  <c:v>1778</c:v>
                </c:pt>
                <c:pt idx="3">
                  <c:v>1614</c:v>
                </c:pt>
                <c:pt idx="4">
                  <c:v>1687</c:v>
                </c:pt>
                <c:pt idx="5">
                  <c:v>1488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E2-4120-B8E8-B6A5CEF69DE3}"/>
            </c:ext>
          </c:extLst>
        </c:ser>
        <c:ser>
          <c:idx val="1"/>
          <c:order val="1"/>
          <c:tx>
            <c:strRef>
              <c:f>'Foglio1 (2)'!$B$6</c:f>
              <c:strCache>
                <c:ptCount val="1"/>
                <c:pt idx="0">
                  <c:v>Savona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cap="none" spc="0" baseline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'Foglio1 (2)'!$C$4:$H$4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'Foglio1 (2)'!$C$6:$H$6</c:f>
              <c:numCache>
                <c:formatCode>General</c:formatCode>
                <c:ptCount val="6"/>
                <c:pt idx="0">
                  <c:v>2116</c:v>
                </c:pt>
                <c:pt idx="1">
                  <c:v>2012</c:v>
                </c:pt>
                <c:pt idx="2">
                  <c:v>2301</c:v>
                </c:pt>
                <c:pt idx="3">
                  <c:v>2283</c:v>
                </c:pt>
                <c:pt idx="4">
                  <c:v>2080</c:v>
                </c:pt>
                <c:pt idx="5">
                  <c:v>1934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E2-4120-B8E8-B6A5CEF69DE3}"/>
            </c:ext>
          </c:extLst>
        </c:ser>
        <c:ser>
          <c:idx val="2"/>
          <c:order val="2"/>
          <c:tx>
            <c:strRef>
              <c:f>'Foglio1 (2)'!$B$7</c:f>
              <c:strCache>
                <c:ptCount val="1"/>
                <c:pt idx="0">
                  <c:v>Genova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'Foglio1 (2)'!$C$4:$H$4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'Foglio1 (2)'!$C$7:$H$7</c:f>
              <c:numCache>
                <c:formatCode>General</c:formatCode>
                <c:ptCount val="6"/>
                <c:pt idx="0">
                  <c:v>6233</c:v>
                </c:pt>
                <c:pt idx="1">
                  <c:v>6120</c:v>
                </c:pt>
                <c:pt idx="2">
                  <c:v>7358</c:v>
                </c:pt>
                <c:pt idx="3">
                  <c:v>6351</c:v>
                </c:pt>
                <c:pt idx="4">
                  <c:v>6335</c:v>
                </c:pt>
                <c:pt idx="5">
                  <c:v>5909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DE2-4120-B8E8-B6A5CEF69DE3}"/>
            </c:ext>
          </c:extLst>
        </c:ser>
        <c:ser>
          <c:idx val="3"/>
          <c:order val="3"/>
          <c:tx>
            <c:strRef>
              <c:f>'Foglio1 (2)'!$B$8</c:f>
              <c:strCache>
                <c:ptCount val="1"/>
                <c:pt idx="0">
                  <c:v>La Spezia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cap="none" spc="0" baseline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'Foglio1 (2)'!$C$4:$H$4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'Foglio1 (2)'!$C$8:$H$8</c:f>
              <c:numCache>
                <c:formatCode>General</c:formatCode>
                <c:ptCount val="6"/>
                <c:pt idx="0">
                  <c:v>1544</c:v>
                </c:pt>
                <c:pt idx="1">
                  <c:v>1532</c:v>
                </c:pt>
                <c:pt idx="2">
                  <c:v>1710</c:v>
                </c:pt>
                <c:pt idx="3">
                  <c:v>1612</c:v>
                </c:pt>
                <c:pt idx="4">
                  <c:v>1615</c:v>
                </c:pt>
                <c:pt idx="5">
                  <c:v>1492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DE2-4120-B8E8-B6A5CEF69DE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728456351"/>
        <c:axId val="1729533311"/>
      </c:barChart>
      <c:catAx>
        <c:axId val="172845635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729533311"/>
        <c:crosses val="autoZero"/>
        <c:auto val="1"/>
        <c:lblAlgn val="ctr"/>
        <c:lblOffset val="100"/>
        <c:noMultiLvlLbl val="0"/>
      </c:catAx>
      <c:valAx>
        <c:axId val="172953331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284563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1382979421611573"/>
          <c:y val="0.15342378292098963"/>
          <c:w val="0.76770956316410865"/>
          <c:h val="8.08767619131407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chemeClr val="bg2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+mn-lt"/>
                <a:ea typeface="+mn-ea"/>
                <a:cs typeface="+mn-cs"/>
              </a:defRPr>
            </a:pPr>
            <a:r>
              <a:rPr lang="it-IT" sz="1200" dirty="0">
                <a:highlight>
                  <a:srgbClr val="FFFF00"/>
                </a:highlight>
              </a:rPr>
              <a:t>CLASSI ETA’ % IM, LIGURIA, ITALIA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highlight>
                <a:srgbClr val="FFFF00"/>
              </a:highlight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Foglio3!$B$16</c:f>
              <c:strCache>
                <c:ptCount val="1"/>
                <c:pt idx="0">
                  <c:v>IM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Foglio3!$A$17:$A$19</c:f>
              <c:strCache>
                <c:ptCount val="3"/>
                <c:pt idx="0">
                  <c:v>0-14</c:v>
                </c:pt>
                <c:pt idx="1">
                  <c:v>15-64</c:v>
                </c:pt>
                <c:pt idx="2">
                  <c:v>65+</c:v>
                </c:pt>
              </c:strCache>
            </c:strRef>
          </c:cat>
          <c:val>
            <c:numRef>
              <c:f>Foglio3!$B$17:$B$19</c:f>
              <c:numCache>
                <c:formatCode>General</c:formatCode>
                <c:ptCount val="3"/>
                <c:pt idx="0">
                  <c:v>10.8</c:v>
                </c:pt>
                <c:pt idx="1">
                  <c:v>60.8</c:v>
                </c:pt>
                <c:pt idx="2">
                  <c:v>28.4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F5-48BF-93C0-806584631D49}"/>
            </c:ext>
          </c:extLst>
        </c:ser>
        <c:ser>
          <c:idx val="1"/>
          <c:order val="1"/>
          <c:tx>
            <c:strRef>
              <c:f>Foglio3!$C$16</c:f>
              <c:strCache>
                <c:ptCount val="1"/>
                <c:pt idx="0">
                  <c:v>LIG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Foglio3!$A$17:$A$19</c:f>
              <c:strCache>
                <c:ptCount val="3"/>
                <c:pt idx="0">
                  <c:v>0-14</c:v>
                </c:pt>
                <c:pt idx="1">
                  <c:v>15-64</c:v>
                </c:pt>
                <c:pt idx="2">
                  <c:v>65+</c:v>
                </c:pt>
              </c:strCache>
            </c:strRef>
          </c:cat>
          <c:val>
            <c:numRef>
              <c:f>Foglio3!$C$17:$C$19</c:f>
              <c:numCache>
                <c:formatCode>General</c:formatCode>
                <c:ptCount val="3"/>
                <c:pt idx="0">
                  <c:v>10.7</c:v>
                </c:pt>
                <c:pt idx="1">
                  <c:v>60.4</c:v>
                </c:pt>
                <c:pt idx="2">
                  <c:v>28.9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F5-48BF-93C0-806584631D49}"/>
            </c:ext>
          </c:extLst>
        </c:ser>
        <c:ser>
          <c:idx val="2"/>
          <c:order val="2"/>
          <c:tx>
            <c:strRef>
              <c:f>Foglio3!$D$16</c:f>
              <c:strCache>
                <c:ptCount val="1"/>
                <c:pt idx="0">
                  <c:v>ITA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Foglio3!$A$17:$A$19</c:f>
              <c:strCache>
                <c:ptCount val="3"/>
                <c:pt idx="0">
                  <c:v>0-14</c:v>
                </c:pt>
                <c:pt idx="1">
                  <c:v>15-64</c:v>
                </c:pt>
                <c:pt idx="2">
                  <c:v>65+</c:v>
                </c:pt>
              </c:strCache>
            </c:strRef>
          </c:cat>
          <c:val>
            <c:numRef>
              <c:f>Foglio3!$D$17:$D$19</c:f>
              <c:numCache>
                <c:formatCode>General</c:formatCode>
                <c:ptCount val="3"/>
                <c:pt idx="0">
                  <c:v>12.5</c:v>
                </c:pt>
                <c:pt idx="1">
                  <c:v>63.4</c:v>
                </c:pt>
                <c:pt idx="2">
                  <c:v>24.1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BF5-48BF-93C0-806584631D4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247600111"/>
        <c:axId val="1164877823"/>
      </c:barChart>
      <c:catAx>
        <c:axId val="124760011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64877823"/>
        <c:crosses val="autoZero"/>
        <c:auto val="1"/>
        <c:lblAlgn val="ctr"/>
        <c:lblOffset val="100"/>
        <c:noMultiLvlLbl val="0"/>
      </c:catAx>
      <c:valAx>
        <c:axId val="1164877823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2476001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Foglio3!$A$23</c:f>
              <c:strCache>
                <c:ptCount val="1"/>
                <c:pt idx="0">
                  <c:v>età media</c:v>
                </c:pt>
              </c:strCache>
            </c:strRef>
          </c:tx>
          <c:spPr>
            <a:solidFill>
              <a:srgbClr val="00206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3A6B19D-B5B1-46ED-ADC1-65E255088415}" type="VALUE">
                      <a:rPr lang="en-US" smtClean="0"/>
                      <a:pPr/>
                      <a:t>[VALORE]</a:t>
                    </a:fld>
                    <a:r>
                      <a:rPr lang="en-US"/>
                      <a:t>,0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74A-4C36-BD68-C76E223C79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Foglio3!$B$22:$D$22</c:f>
              <c:strCache>
                <c:ptCount val="3"/>
                <c:pt idx="0">
                  <c:v>IM</c:v>
                </c:pt>
                <c:pt idx="1">
                  <c:v>LIG</c:v>
                </c:pt>
                <c:pt idx="2">
                  <c:v>ITA</c:v>
                </c:pt>
              </c:strCache>
            </c:strRef>
          </c:cat>
          <c:val>
            <c:numRef>
              <c:f>Foglio3!$B$23:$D$23</c:f>
              <c:numCache>
                <c:formatCode>General</c:formatCode>
                <c:ptCount val="3"/>
                <c:pt idx="0">
                  <c:v>49</c:v>
                </c:pt>
                <c:pt idx="1">
                  <c:v>49.5</c:v>
                </c:pt>
                <c:pt idx="2">
                  <c:v>46.4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4A-4C36-BD68-C76E223C796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242291983"/>
        <c:axId val="1247863471"/>
      </c:barChart>
      <c:catAx>
        <c:axId val="1242291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47863471"/>
        <c:crosses val="autoZero"/>
        <c:auto val="1"/>
        <c:lblAlgn val="ctr"/>
        <c:lblOffset val="100"/>
        <c:noMultiLvlLbl val="0"/>
      </c:catAx>
      <c:valAx>
        <c:axId val="1247863471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242291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dirty="0"/>
              <a:t>Aspettativa di vita alla nascita</a:t>
            </a:r>
          </a:p>
        </c:rich>
      </c:tx>
      <c:layout>
        <c:manualLayout>
          <c:xMode val="edge"/>
          <c:yMode val="edge"/>
          <c:x val="0.3476318897637795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Foglio3!$A$26</c:f>
              <c:strCache>
                <c:ptCount val="1"/>
                <c:pt idx="0">
                  <c:v>M</c:v>
                </c:pt>
              </c:strCache>
            </c:strRef>
          </c:tx>
          <c:spPr>
            <a:solidFill>
              <a:srgbClr val="00B0F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Foglio3!$B$25:$D$25</c:f>
              <c:strCache>
                <c:ptCount val="3"/>
                <c:pt idx="0">
                  <c:v>IM</c:v>
                </c:pt>
                <c:pt idx="1">
                  <c:v>LIG</c:v>
                </c:pt>
                <c:pt idx="2">
                  <c:v>ITA</c:v>
                </c:pt>
              </c:strCache>
            </c:strRef>
          </c:cat>
          <c:val>
            <c:numRef>
              <c:f>Foglio3!$B$26:$D$26</c:f>
              <c:numCache>
                <c:formatCode>General</c:formatCode>
                <c:ptCount val="3"/>
                <c:pt idx="0">
                  <c:v>79.400000000000006</c:v>
                </c:pt>
                <c:pt idx="1">
                  <c:v>80.400000000000006</c:v>
                </c:pt>
                <c:pt idx="2">
                  <c:v>80.5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96-4032-84A3-ACB519CBA69C}"/>
            </c:ext>
          </c:extLst>
        </c:ser>
        <c:ser>
          <c:idx val="1"/>
          <c:order val="1"/>
          <c:tx>
            <c:strRef>
              <c:f>Foglio3!$A$27</c:f>
              <c:strCache>
                <c:ptCount val="1"/>
                <c:pt idx="0">
                  <c:v>F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Foglio3!$B$25:$D$25</c:f>
              <c:strCache>
                <c:ptCount val="3"/>
                <c:pt idx="0">
                  <c:v>IM</c:v>
                </c:pt>
                <c:pt idx="1">
                  <c:v>LIG</c:v>
                </c:pt>
                <c:pt idx="2">
                  <c:v>ITA</c:v>
                </c:pt>
              </c:strCache>
            </c:strRef>
          </c:cat>
          <c:val>
            <c:numRef>
              <c:f>Foglio3!$B$27:$D$27</c:f>
              <c:numCache>
                <c:formatCode>General</c:formatCode>
                <c:ptCount val="3"/>
                <c:pt idx="0">
                  <c:v>84.1</c:v>
                </c:pt>
                <c:pt idx="1">
                  <c:v>84.8</c:v>
                </c:pt>
                <c:pt idx="2">
                  <c:v>84.8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96-4032-84A3-ACB519CBA69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273284159"/>
        <c:axId val="1251441743"/>
      </c:barChart>
      <c:catAx>
        <c:axId val="12732841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51441743"/>
        <c:crosses val="autoZero"/>
        <c:auto val="1"/>
        <c:lblAlgn val="ctr"/>
        <c:lblOffset val="100"/>
        <c:noMultiLvlLbl val="0"/>
      </c:catAx>
      <c:valAx>
        <c:axId val="1251441743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2732841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 err="1"/>
              <a:t>Acquisizioni</a:t>
            </a:r>
            <a:r>
              <a:rPr lang="en-US" sz="1400" dirty="0"/>
              <a:t> </a:t>
            </a:r>
            <a:r>
              <a:rPr lang="en-US" sz="1400" dirty="0" err="1"/>
              <a:t>Cittadinanza</a:t>
            </a:r>
            <a:r>
              <a:rPr lang="en-US" sz="1400" baseline="0" dirty="0"/>
              <a:t> </a:t>
            </a:r>
            <a:r>
              <a:rPr lang="en-US" sz="1400" baseline="0" dirty="0" err="1"/>
              <a:t>Italiana</a:t>
            </a:r>
            <a:r>
              <a:rPr lang="en-US" sz="1400" baseline="0" dirty="0"/>
              <a:t>:         </a:t>
            </a:r>
          </a:p>
          <a:p>
            <a:pPr>
              <a:defRPr sz="1400"/>
            </a:pPr>
            <a:r>
              <a:rPr lang="en-US" sz="1400" baseline="0" dirty="0"/>
              <a:t> </a:t>
            </a:r>
            <a:r>
              <a:rPr lang="en-US" sz="1400" baseline="0" dirty="0" err="1"/>
              <a:t>inc.</a:t>
            </a:r>
            <a:r>
              <a:rPr lang="en-US" sz="1400" dirty="0"/>
              <a:t> % Imperia </a:t>
            </a:r>
            <a:r>
              <a:rPr lang="en-US" sz="1400" dirty="0" err="1"/>
              <a:t>su</a:t>
            </a:r>
            <a:r>
              <a:rPr lang="en-US" sz="1400" dirty="0"/>
              <a:t> LIGURIA</a:t>
            </a:r>
          </a:p>
        </c:rich>
      </c:tx>
      <c:layout>
        <c:manualLayout>
          <c:xMode val="edge"/>
          <c:yMode val="edge"/>
          <c:x val="0.10781570168406036"/>
          <c:y val="2.32145953999913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2.9382306929639366E-2"/>
          <c:y val="0.14327214684756587"/>
          <c:w val="0.94123538614072122"/>
          <c:h val="0.78413960824729312"/>
        </c:manualLayout>
      </c:layout>
      <c:lineChart>
        <c:grouping val="standard"/>
        <c:varyColors val="0"/>
        <c:ser>
          <c:idx val="0"/>
          <c:order val="0"/>
          <c:tx>
            <c:strRef>
              <c:f>Foglio3!$A$52</c:f>
              <c:strCache>
                <c:ptCount val="1"/>
                <c:pt idx="0">
                  <c:v>INC. %</c:v>
                </c:pt>
              </c:strCache>
            </c:strRef>
          </c:tx>
          <c:spPr>
            <a:ln w="3175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rgbClr val="FFFF00"/>
              </a:solidFill>
              <a:ln>
                <a:solidFill>
                  <a:srgbClr val="00B0F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Foglio3!$B$51:$K$51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Foglio3!$B$52:$K$52</c:f>
              <c:numCache>
                <c:formatCode>General</c:formatCode>
                <c:ptCount val="10"/>
                <c:pt idx="0">
                  <c:v>15.4</c:v>
                </c:pt>
                <c:pt idx="1">
                  <c:v>14.8</c:v>
                </c:pt>
                <c:pt idx="2">
                  <c:v>15.6</c:v>
                </c:pt>
                <c:pt idx="3">
                  <c:v>26.6</c:v>
                </c:pt>
                <c:pt idx="4">
                  <c:v>12.1</c:v>
                </c:pt>
                <c:pt idx="5">
                  <c:v>16.600000000000001</c:v>
                </c:pt>
                <c:pt idx="6">
                  <c:v>16.3</c:v>
                </c:pt>
                <c:pt idx="7">
                  <c:v>12.9</c:v>
                </c:pt>
                <c:pt idx="8">
                  <c:v>14.7</c:v>
                </c:pt>
                <c:pt idx="9">
                  <c:v>12.7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91C-4E26-BBE6-DD1EF30982D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265649535"/>
        <c:axId val="1166029743"/>
      </c:lineChart>
      <c:catAx>
        <c:axId val="12656495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66029743"/>
        <c:crosses val="autoZero"/>
        <c:auto val="1"/>
        <c:lblAlgn val="ctr"/>
        <c:lblOffset val="100"/>
        <c:noMultiLvlLbl val="0"/>
      </c:catAx>
      <c:valAx>
        <c:axId val="1166029743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2656495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70872122395291104"/>
          <c:y val="2.234636871508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2.1014144065325157E-2"/>
          <c:w val="0.81906535239208156"/>
          <c:h val="0.97889085093413608"/>
        </c:manualLayout>
      </c:layout>
      <c:doughnutChart>
        <c:varyColors val="1"/>
        <c:ser>
          <c:idx val="0"/>
          <c:order val="0"/>
          <c:tx>
            <c:strRef>
              <c:f>'naz. anno'!$I$3</c:f>
              <c:strCache>
                <c:ptCount val="1"/>
                <c:pt idx="0">
                  <c:v>2022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B5B-4993-8958-B190E6E866AF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B5B-4993-8958-B190E6E866AF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B5B-4993-8958-B190E6E866AF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B5B-4993-8958-B190E6E866AF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AB5B-4993-8958-B190E6E866AF}"/>
              </c:ext>
            </c:extLst>
          </c:dPt>
          <c:dPt>
            <c:idx val="5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AB5B-4993-8958-B190E6E866A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AB5B-4993-8958-B190E6E866A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AB5B-4993-8958-B190E6E866A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AB5B-4993-8958-B190E6E866AF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AB5B-4993-8958-B190E6E866AF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'naz. anno'!$H$4:$H$13</c:f>
              <c:strCache>
                <c:ptCount val="10"/>
                <c:pt idx="0">
                  <c:v>ALB</c:v>
                </c:pt>
                <c:pt idx="1">
                  <c:v>ROM</c:v>
                </c:pt>
                <c:pt idx="2">
                  <c:v>MAR</c:v>
                </c:pt>
                <c:pt idx="3">
                  <c:v>TUN</c:v>
                </c:pt>
                <c:pt idx="4">
                  <c:v>BGL</c:v>
                </c:pt>
                <c:pt idx="5">
                  <c:v>PER</c:v>
                </c:pt>
                <c:pt idx="6">
                  <c:v>TUR</c:v>
                </c:pt>
                <c:pt idx="7">
                  <c:v>FRA</c:v>
                </c:pt>
                <c:pt idx="8">
                  <c:v>CHI</c:v>
                </c:pt>
                <c:pt idx="9">
                  <c:v>UKR</c:v>
                </c:pt>
              </c:strCache>
            </c:strRef>
          </c:cat>
          <c:val>
            <c:numRef>
              <c:f>'naz. anno'!$I$4:$I$13</c:f>
              <c:numCache>
                <c:formatCode>General</c:formatCode>
                <c:ptCount val="10"/>
                <c:pt idx="0">
                  <c:v>3745</c:v>
                </c:pt>
                <c:pt idx="1">
                  <c:v>3809</c:v>
                </c:pt>
                <c:pt idx="2">
                  <c:v>2669</c:v>
                </c:pt>
                <c:pt idx="3">
                  <c:v>1665</c:v>
                </c:pt>
                <c:pt idx="4">
                  <c:v>1292</c:v>
                </c:pt>
                <c:pt idx="5">
                  <c:v>1348</c:v>
                </c:pt>
                <c:pt idx="6">
                  <c:v>1291</c:v>
                </c:pt>
                <c:pt idx="7">
                  <c:v>1067</c:v>
                </c:pt>
                <c:pt idx="8">
                  <c:v>710</c:v>
                </c:pt>
                <c:pt idx="9">
                  <c:v>726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AB5B-4993-8958-B190E6E866A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51592738407699"/>
          <c:y val="3.7555045202683011E-2"/>
          <c:w val="0.13174059492563428"/>
          <c:h val="0.924773986585010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65208333333333335"/>
          <c:y val="1.85185185185185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3.3169609909470127E-2"/>
          <c:y val="8.7299646203442452E-2"/>
          <c:w val="0.76368175161418606"/>
          <c:h val="0.91270035379655745"/>
        </c:manualLayout>
      </c:layout>
      <c:doughnutChart>
        <c:varyColors val="1"/>
        <c:ser>
          <c:idx val="0"/>
          <c:order val="0"/>
          <c:tx>
            <c:strRef>
              <c:f>'naz. anno'!$B$3</c:f>
              <c:strCache>
                <c:ptCount val="1"/>
                <c:pt idx="0">
                  <c:v>2019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021-411D-97A7-0D729AF33DC1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021-411D-97A7-0D729AF33DC1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021-411D-97A7-0D729AF33DC1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021-411D-97A7-0D729AF33DC1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C021-411D-97A7-0D729AF33DC1}"/>
              </c:ext>
            </c:extLst>
          </c:dPt>
          <c:dPt>
            <c:idx val="5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C021-411D-97A7-0D729AF33DC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C021-411D-97A7-0D729AF33DC1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C021-411D-97A7-0D729AF33DC1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C021-411D-97A7-0D729AF33DC1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C021-411D-97A7-0D729AF33DC1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'naz. anno'!$A$4:$A$13</c:f>
              <c:strCache>
                <c:ptCount val="10"/>
                <c:pt idx="0">
                  <c:v>ALB</c:v>
                </c:pt>
                <c:pt idx="1">
                  <c:v>ROM</c:v>
                </c:pt>
                <c:pt idx="2">
                  <c:v>MAR</c:v>
                </c:pt>
                <c:pt idx="3">
                  <c:v>TUN</c:v>
                </c:pt>
                <c:pt idx="4">
                  <c:v>BGL</c:v>
                </c:pt>
                <c:pt idx="5">
                  <c:v>PER</c:v>
                </c:pt>
                <c:pt idx="6">
                  <c:v>TUR</c:v>
                </c:pt>
                <c:pt idx="7">
                  <c:v>FRA</c:v>
                </c:pt>
                <c:pt idx="8">
                  <c:v>CHI</c:v>
                </c:pt>
                <c:pt idx="9">
                  <c:v>UKR</c:v>
                </c:pt>
              </c:strCache>
            </c:strRef>
          </c:cat>
          <c:val>
            <c:numRef>
              <c:f>'naz. anno'!$B$4:$B$13</c:f>
              <c:numCache>
                <c:formatCode>General</c:formatCode>
                <c:ptCount val="10"/>
                <c:pt idx="0">
                  <c:v>3598</c:v>
                </c:pt>
                <c:pt idx="1">
                  <c:v>3819</c:v>
                </c:pt>
                <c:pt idx="2">
                  <c:v>2411</c:v>
                </c:pt>
                <c:pt idx="3">
                  <c:v>1194</c:v>
                </c:pt>
                <c:pt idx="4">
                  <c:v>868</c:v>
                </c:pt>
                <c:pt idx="5">
                  <c:v>984</c:v>
                </c:pt>
                <c:pt idx="6">
                  <c:v>1274</c:v>
                </c:pt>
                <c:pt idx="7">
                  <c:v>1082</c:v>
                </c:pt>
                <c:pt idx="8">
                  <c:v>608</c:v>
                </c:pt>
                <c:pt idx="9">
                  <c:v>688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C021-411D-97A7-0D729AF33DC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270384951881003"/>
          <c:y val="3.7555045202682998E-2"/>
          <c:w val="0.1706294838145232"/>
          <c:h val="0.94792213473315834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nazionalità stranieri IM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'naz. anno'!$B$3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'naz. anno'!$A$4:$A$13</c:f>
              <c:strCache>
                <c:ptCount val="10"/>
                <c:pt idx="0">
                  <c:v>ALB</c:v>
                </c:pt>
                <c:pt idx="1">
                  <c:v>ROM</c:v>
                </c:pt>
                <c:pt idx="2">
                  <c:v>MAR</c:v>
                </c:pt>
                <c:pt idx="3">
                  <c:v>TUN</c:v>
                </c:pt>
                <c:pt idx="4">
                  <c:v>BGL</c:v>
                </c:pt>
                <c:pt idx="5">
                  <c:v>PER</c:v>
                </c:pt>
                <c:pt idx="6">
                  <c:v>TUR</c:v>
                </c:pt>
                <c:pt idx="7">
                  <c:v>FRA</c:v>
                </c:pt>
                <c:pt idx="8">
                  <c:v>CHI</c:v>
                </c:pt>
                <c:pt idx="9">
                  <c:v>UKR</c:v>
                </c:pt>
              </c:strCache>
            </c:strRef>
          </c:cat>
          <c:val>
            <c:numRef>
              <c:f>'naz. anno'!$B$4:$B$13</c:f>
              <c:numCache>
                <c:formatCode>General</c:formatCode>
                <c:ptCount val="10"/>
                <c:pt idx="0">
                  <c:v>3598</c:v>
                </c:pt>
                <c:pt idx="1">
                  <c:v>3819</c:v>
                </c:pt>
                <c:pt idx="2">
                  <c:v>2411</c:v>
                </c:pt>
                <c:pt idx="3">
                  <c:v>1194</c:v>
                </c:pt>
                <c:pt idx="4">
                  <c:v>868</c:v>
                </c:pt>
                <c:pt idx="5">
                  <c:v>984</c:v>
                </c:pt>
                <c:pt idx="6">
                  <c:v>1274</c:v>
                </c:pt>
                <c:pt idx="7">
                  <c:v>1082</c:v>
                </c:pt>
                <c:pt idx="8">
                  <c:v>608</c:v>
                </c:pt>
                <c:pt idx="9">
                  <c:v>688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B7-45CA-B0E7-81EA823E772F}"/>
            </c:ext>
          </c:extLst>
        </c:ser>
        <c:ser>
          <c:idx val="1"/>
          <c:order val="1"/>
          <c:tx>
            <c:strRef>
              <c:f>'naz. anno'!$C$3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'naz. anno'!$A$4:$A$13</c:f>
              <c:strCache>
                <c:ptCount val="10"/>
                <c:pt idx="0">
                  <c:v>ALB</c:v>
                </c:pt>
                <c:pt idx="1">
                  <c:v>ROM</c:v>
                </c:pt>
                <c:pt idx="2">
                  <c:v>MAR</c:v>
                </c:pt>
                <c:pt idx="3">
                  <c:v>TUN</c:v>
                </c:pt>
                <c:pt idx="4">
                  <c:v>BGL</c:v>
                </c:pt>
                <c:pt idx="5">
                  <c:v>PER</c:v>
                </c:pt>
                <c:pt idx="6">
                  <c:v>TUR</c:v>
                </c:pt>
                <c:pt idx="7">
                  <c:v>FRA</c:v>
                </c:pt>
                <c:pt idx="8">
                  <c:v>CHI</c:v>
                </c:pt>
                <c:pt idx="9">
                  <c:v>UKR</c:v>
                </c:pt>
              </c:strCache>
            </c:strRef>
          </c:cat>
          <c:val>
            <c:numRef>
              <c:f>'naz. anno'!$C$4:$C$13</c:f>
              <c:numCache>
                <c:formatCode>General</c:formatCode>
                <c:ptCount val="10"/>
                <c:pt idx="0">
                  <c:v>3634</c:v>
                </c:pt>
                <c:pt idx="1">
                  <c:v>3821</c:v>
                </c:pt>
                <c:pt idx="2">
                  <c:v>2496</c:v>
                </c:pt>
                <c:pt idx="3">
                  <c:v>1338</c:v>
                </c:pt>
                <c:pt idx="4">
                  <c:v>987</c:v>
                </c:pt>
                <c:pt idx="5">
                  <c:v>1009</c:v>
                </c:pt>
                <c:pt idx="6">
                  <c:v>1287</c:v>
                </c:pt>
                <c:pt idx="7">
                  <c:v>1101</c:v>
                </c:pt>
                <c:pt idx="8">
                  <c:v>657</c:v>
                </c:pt>
                <c:pt idx="9">
                  <c:v>705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B7-45CA-B0E7-81EA823E772F}"/>
            </c:ext>
          </c:extLst>
        </c:ser>
        <c:ser>
          <c:idx val="2"/>
          <c:order val="2"/>
          <c:tx>
            <c:strRef>
              <c:f>'naz. anno'!$D$3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'naz. anno'!$A$4:$A$13</c:f>
              <c:strCache>
                <c:ptCount val="10"/>
                <c:pt idx="0">
                  <c:v>ALB</c:v>
                </c:pt>
                <c:pt idx="1">
                  <c:v>ROM</c:v>
                </c:pt>
                <c:pt idx="2">
                  <c:v>MAR</c:v>
                </c:pt>
                <c:pt idx="3">
                  <c:v>TUN</c:v>
                </c:pt>
                <c:pt idx="4">
                  <c:v>BGL</c:v>
                </c:pt>
                <c:pt idx="5">
                  <c:v>PER</c:v>
                </c:pt>
                <c:pt idx="6">
                  <c:v>TUR</c:v>
                </c:pt>
                <c:pt idx="7">
                  <c:v>FRA</c:v>
                </c:pt>
                <c:pt idx="8">
                  <c:v>CHI</c:v>
                </c:pt>
                <c:pt idx="9">
                  <c:v>UKR</c:v>
                </c:pt>
              </c:strCache>
            </c:strRef>
          </c:cat>
          <c:val>
            <c:numRef>
              <c:f>'naz. anno'!$D$4:$D$13</c:f>
              <c:numCache>
                <c:formatCode>General</c:formatCode>
                <c:ptCount val="10"/>
                <c:pt idx="0">
                  <c:v>3919</c:v>
                </c:pt>
                <c:pt idx="1">
                  <c:v>3660</c:v>
                </c:pt>
                <c:pt idx="2">
                  <c:v>2734</c:v>
                </c:pt>
                <c:pt idx="3">
                  <c:v>1551</c:v>
                </c:pt>
                <c:pt idx="4">
                  <c:v>1236</c:v>
                </c:pt>
                <c:pt idx="5">
                  <c:v>1176</c:v>
                </c:pt>
                <c:pt idx="6">
                  <c:v>1367</c:v>
                </c:pt>
                <c:pt idx="7">
                  <c:v>1149</c:v>
                </c:pt>
                <c:pt idx="8">
                  <c:v>762</c:v>
                </c:pt>
                <c:pt idx="9">
                  <c:v>771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AB7-45CA-B0E7-81EA823E772F}"/>
            </c:ext>
          </c:extLst>
        </c:ser>
        <c:ser>
          <c:idx val="3"/>
          <c:order val="3"/>
          <c:tx>
            <c:strRef>
              <c:f>'naz. anno'!$E$3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lt1"/>
              </a:solidFill>
              <a:ln w="25400" cap="flat" cmpd="sng" algn="ctr">
                <a:solidFill>
                  <a:schemeClr val="dk1"/>
                </a:solidFill>
                <a:prstDash val="solid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'naz. anno'!$A$4:$A$13</c:f>
              <c:strCache>
                <c:ptCount val="10"/>
                <c:pt idx="0">
                  <c:v>ALB</c:v>
                </c:pt>
                <c:pt idx="1">
                  <c:v>ROM</c:v>
                </c:pt>
                <c:pt idx="2">
                  <c:v>MAR</c:v>
                </c:pt>
                <c:pt idx="3">
                  <c:v>TUN</c:v>
                </c:pt>
                <c:pt idx="4">
                  <c:v>BGL</c:v>
                </c:pt>
                <c:pt idx="5">
                  <c:v>PER</c:v>
                </c:pt>
                <c:pt idx="6">
                  <c:v>TUR</c:v>
                </c:pt>
                <c:pt idx="7">
                  <c:v>FRA</c:v>
                </c:pt>
                <c:pt idx="8">
                  <c:v>CHI</c:v>
                </c:pt>
                <c:pt idx="9">
                  <c:v>UKR</c:v>
                </c:pt>
              </c:strCache>
            </c:strRef>
          </c:cat>
          <c:val>
            <c:numRef>
              <c:f>'naz. anno'!$E$4:$E$13</c:f>
              <c:numCache>
                <c:formatCode>General</c:formatCode>
                <c:ptCount val="10"/>
                <c:pt idx="0">
                  <c:v>3745</c:v>
                </c:pt>
                <c:pt idx="1">
                  <c:v>3809</c:v>
                </c:pt>
                <c:pt idx="2">
                  <c:v>2669</c:v>
                </c:pt>
                <c:pt idx="3">
                  <c:v>1665</c:v>
                </c:pt>
                <c:pt idx="4">
                  <c:v>1292</c:v>
                </c:pt>
                <c:pt idx="5">
                  <c:v>1348</c:v>
                </c:pt>
                <c:pt idx="6">
                  <c:v>1291</c:v>
                </c:pt>
                <c:pt idx="7">
                  <c:v>1067</c:v>
                </c:pt>
                <c:pt idx="8">
                  <c:v>710</c:v>
                </c:pt>
                <c:pt idx="9">
                  <c:v>726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AB7-45CA-B0E7-81EA823E77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86049215"/>
        <c:axId val="1228648591"/>
      </c:barChart>
      <c:catAx>
        <c:axId val="9860492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28648591"/>
        <c:crosses val="autoZero"/>
        <c:auto val="1"/>
        <c:lblAlgn val="ctr"/>
        <c:lblOffset val="100"/>
        <c:noMultiLvlLbl val="0"/>
      </c:catAx>
      <c:valAx>
        <c:axId val="12286485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860492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1600" b="1" dirty="0" err="1"/>
              <a:t>Denunce</a:t>
            </a:r>
            <a:r>
              <a:rPr lang="en-US" sz="1600" b="1" dirty="0"/>
              <a:t> di </a:t>
            </a:r>
            <a:r>
              <a:rPr lang="en-US" sz="1600" b="1" dirty="0" err="1"/>
              <a:t>Malattie</a:t>
            </a:r>
            <a:r>
              <a:rPr lang="en-US" sz="1600" b="1" baseline="0" dirty="0"/>
              <a:t> </a:t>
            </a:r>
            <a:r>
              <a:rPr lang="en-US" sz="1600" b="1" baseline="0" dirty="0" err="1"/>
              <a:t>Professionali</a:t>
            </a:r>
            <a:r>
              <a:rPr lang="en-US" sz="1600" b="1" baseline="0" dirty="0"/>
              <a:t> </a:t>
            </a:r>
            <a:r>
              <a:rPr lang="en-US" sz="1600" b="1" dirty="0"/>
              <a:t>IM</a:t>
            </a:r>
          </a:p>
        </c:rich>
      </c:tx>
      <c:overlay val="0"/>
      <c:spPr>
        <a:solidFill>
          <a:srgbClr val="FFFF00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IM!$C$29</c:f>
              <c:strCache>
                <c:ptCount val="1"/>
                <c:pt idx="0">
                  <c:v>IM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IM!$D$28:$H$28</c:f>
              <c:strCach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1° sem. '23</c:v>
                </c:pt>
              </c:strCache>
            </c:strRef>
          </c:cat>
          <c:val>
            <c:numRef>
              <c:f>IM!$D$29:$H$29</c:f>
              <c:numCache>
                <c:formatCode>General</c:formatCode>
                <c:ptCount val="5"/>
                <c:pt idx="0">
                  <c:v>126</c:v>
                </c:pt>
                <c:pt idx="1">
                  <c:v>65</c:v>
                </c:pt>
                <c:pt idx="2">
                  <c:v>77</c:v>
                </c:pt>
                <c:pt idx="3">
                  <c:v>66</c:v>
                </c:pt>
                <c:pt idx="4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5B-47AA-BC98-2D2CAA0B042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288707152"/>
        <c:axId val="1290202928"/>
      </c:barChart>
      <c:catAx>
        <c:axId val="1288707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90202928"/>
        <c:crosses val="autoZero"/>
        <c:auto val="1"/>
        <c:lblAlgn val="ctr"/>
        <c:lblOffset val="100"/>
        <c:noMultiLvlLbl val="0"/>
      </c:catAx>
      <c:valAx>
        <c:axId val="12902029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88707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Giovani che non lavorano e non studiano (NEET)</a:t>
            </a:r>
          </a:p>
        </c:rich>
      </c:tx>
      <c:overlay val="0"/>
      <c:spPr>
        <a:solidFill>
          <a:srgbClr val="FFFF00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Foglio2!$D$5</c:f>
              <c:strCache>
                <c:ptCount val="1"/>
                <c:pt idx="0">
                  <c:v>Liguria</c:v>
                </c:pt>
              </c:strCache>
            </c:strRef>
          </c:tx>
          <c:spPr>
            <a:ln w="38100" cap="rnd">
              <a:solidFill>
                <a:srgbClr val="00B050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rgbClr val="92D050"/>
              </a:solidFill>
              <a:ln w="38100">
                <a:solidFill>
                  <a:srgbClr val="00B050"/>
                </a:solidFill>
                <a:prstDash val="sysDash"/>
              </a:ln>
              <a:effectLst/>
            </c:spPr>
          </c:marker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2A-4201-B993-E402227861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Foglio2!$E$4:$I$4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Foglio2!$E$5:$I$5</c:f>
              <c:numCache>
                <c:formatCode>General</c:formatCode>
                <c:ptCount val="5"/>
                <c:pt idx="0">
                  <c:v>19.8</c:v>
                </c:pt>
                <c:pt idx="1">
                  <c:v>17.8</c:v>
                </c:pt>
                <c:pt idx="2">
                  <c:v>20.399999999999999</c:v>
                </c:pt>
                <c:pt idx="3">
                  <c:v>19.600000000000001</c:v>
                </c:pt>
                <c:pt idx="4">
                  <c:v>14.8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2B6-4EF4-85FA-F1459C5A6F55}"/>
            </c:ext>
          </c:extLst>
        </c:ser>
        <c:ser>
          <c:idx val="1"/>
          <c:order val="1"/>
          <c:tx>
            <c:strRef>
              <c:f>Foglio2!$D$6</c:f>
              <c:strCache>
                <c:ptCount val="1"/>
                <c:pt idx="0">
                  <c:v>Imperia</c:v>
                </c:pt>
              </c:strCache>
            </c:strRef>
          </c:tx>
          <c:spPr>
            <a:ln w="5715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57150">
                <a:solidFill>
                  <a:srgbClr val="FF0000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6.677797029463492E-2"/>
                  <c:y val="-2.23463687150838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2B6-4EF4-85FA-F1459C5A6F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Foglio2!$E$4:$I$4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Foglio2!$E$6:$I$6</c:f>
              <c:numCache>
                <c:formatCode>General</c:formatCode>
                <c:ptCount val="5"/>
                <c:pt idx="0">
                  <c:v>28.6</c:v>
                </c:pt>
                <c:pt idx="1">
                  <c:v>22.6</c:v>
                </c:pt>
                <c:pt idx="2">
                  <c:v>32</c:v>
                </c:pt>
                <c:pt idx="3">
                  <c:v>31.2</c:v>
                </c:pt>
                <c:pt idx="4">
                  <c:v>25.4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2B6-4EF4-85FA-F1459C5A6F55}"/>
            </c:ext>
          </c:extLst>
        </c:ser>
        <c:ser>
          <c:idx val="2"/>
          <c:order val="2"/>
          <c:tx>
            <c:strRef>
              <c:f>Foglio2!$D$7</c:f>
              <c:strCache>
                <c:ptCount val="1"/>
                <c:pt idx="0">
                  <c:v>Savona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2A-4201-B993-E402227861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Foglio2!$E$4:$I$4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Foglio2!$E$7:$I$7</c:f>
              <c:numCache>
                <c:formatCode>General</c:formatCode>
                <c:ptCount val="5"/>
                <c:pt idx="0">
                  <c:v>21.2</c:v>
                </c:pt>
                <c:pt idx="1">
                  <c:v>13.2</c:v>
                </c:pt>
                <c:pt idx="2">
                  <c:v>18.399999999999999</c:v>
                </c:pt>
                <c:pt idx="3">
                  <c:v>19</c:v>
                </c:pt>
                <c:pt idx="4">
                  <c:v>13.2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2B6-4EF4-85FA-F1459C5A6F55}"/>
            </c:ext>
          </c:extLst>
        </c:ser>
        <c:ser>
          <c:idx val="3"/>
          <c:order val="3"/>
          <c:tx>
            <c:strRef>
              <c:f>Foglio2!$D$8</c:f>
              <c:strCache>
                <c:ptCount val="1"/>
                <c:pt idx="0">
                  <c:v>Genova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7030A0"/>
              </a:solidFill>
              <a:ln w="9525">
                <a:solidFill>
                  <a:srgbClr val="7030A0"/>
                </a:solidFill>
              </a:ln>
              <a:effectLst/>
            </c:spPr>
          </c:marker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F2A-4201-B993-E402227861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Foglio2!$E$4:$I$4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Foglio2!$E$8:$I$8</c:f>
              <c:numCache>
                <c:formatCode>General</c:formatCode>
                <c:ptCount val="5"/>
                <c:pt idx="0">
                  <c:v>17.899999999999999</c:v>
                </c:pt>
                <c:pt idx="1">
                  <c:v>17.600000000000001</c:v>
                </c:pt>
                <c:pt idx="2">
                  <c:v>17.600000000000001</c:v>
                </c:pt>
                <c:pt idx="3">
                  <c:v>15.2</c:v>
                </c:pt>
                <c:pt idx="4">
                  <c:v>12.1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2B6-4EF4-85FA-F1459C5A6F55}"/>
            </c:ext>
          </c:extLst>
        </c:ser>
        <c:ser>
          <c:idx val="4"/>
          <c:order val="4"/>
          <c:tx>
            <c:strRef>
              <c:f>Foglio2!$D$9</c:f>
              <c:strCache>
                <c:ptCount val="1"/>
                <c:pt idx="0">
                  <c:v>La Spezia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2060"/>
              </a:solidFill>
              <a:ln w="9525">
                <a:solidFill>
                  <a:srgbClr val="002060"/>
                </a:solidFill>
              </a:ln>
              <a:effectLst/>
            </c:spPr>
          </c:marker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2A-4201-B993-E402227861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Foglio2!$E$4:$I$4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Foglio2!$E$9:$I$9</c:f>
              <c:numCache>
                <c:formatCode>General</c:formatCode>
                <c:ptCount val="5"/>
                <c:pt idx="0">
                  <c:v>16.600000000000001</c:v>
                </c:pt>
                <c:pt idx="1">
                  <c:v>19.100000000000001</c:v>
                </c:pt>
                <c:pt idx="2">
                  <c:v>22</c:v>
                </c:pt>
                <c:pt idx="3">
                  <c:v>25.2</c:v>
                </c:pt>
                <c:pt idx="4">
                  <c:v>16.8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2B6-4EF4-85FA-F1459C5A6F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1602591"/>
        <c:axId val="1069079999"/>
      </c:lineChart>
      <c:catAx>
        <c:axId val="421602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69079999"/>
        <c:crosses val="autoZero"/>
        <c:auto val="1"/>
        <c:lblAlgn val="ctr"/>
        <c:lblOffset val="100"/>
        <c:noMultiLvlLbl val="0"/>
      </c:catAx>
      <c:valAx>
        <c:axId val="1069079999"/>
        <c:scaling>
          <c:orientation val="minMax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216025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 err="1"/>
              <a:t>Laureati</a:t>
            </a:r>
            <a:r>
              <a:rPr lang="en-US" sz="1600" dirty="0"/>
              <a:t> e </a:t>
            </a:r>
            <a:r>
              <a:rPr lang="en-US" sz="1600" dirty="0" err="1"/>
              <a:t>altri</a:t>
            </a:r>
            <a:r>
              <a:rPr lang="en-US" sz="1600" dirty="0"/>
              <a:t> </a:t>
            </a:r>
            <a:r>
              <a:rPr lang="en-US" sz="1600" dirty="0" err="1"/>
              <a:t>titoli</a:t>
            </a:r>
            <a:r>
              <a:rPr lang="en-US" sz="1600" dirty="0"/>
              <a:t> </a:t>
            </a:r>
            <a:r>
              <a:rPr lang="en-US" sz="1600" dirty="0" err="1"/>
              <a:t>terziari</a:t>
            </a:r>
            <a:r>
              <a:rPr lang="en-US" sz="1600" dirty="0"/>
              <a:t> 2022</a:t>
            </a:r>
          </a:p>
        </c:rich>
      </c:tx>
      <c:overlay val="0"/>
      <c:spPr>
        <a:solidFill>
          <a:srgbClr val="FFFF00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Foglio2!$P$20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35D5-45F6-B6B9-7263E74EA7E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Foglio2!$O$21:$O$25</c:f>
              <c:strCache>
                <c:ptCount val="5"/>
                <c:pt idx="0">
                  <c:v>Imperia</c:v>
                </c:pt>
                <c:pt idx="1">
                  <c:v>Savona</c:v>
                </c:pt>
                <c:pt idx="2">
                  <c:v>La Spezia</c:v>
                </c:pt>
                <c:pt idx="3">
                  <c:v>Liguria</c:v>
                </c:pt>
                <c:pt idx="4">
                  <c:v>Genova</c:v>
                </c:pt>
              </c:strCache>
            </c:strRef>
          </c:cat>
          <c:val>
            <c:numRef>
              <c:f>Foglio2!$P$21:$P$25</c:f>
              <c:numCache>
                <c:formatCode>General</c:formatCode>
                <c:ptCount val="5"/>
                <c:pt idx="0">
                  <c:v>21.8</c:v>
                </c:pt>
                <c:pt idx="1">
                  <c:v>28.6</c:v>
                </c:pt>
                <c:pt idx="2">
                  <c:v>29.3</c:v>
                </c:pt>
                <c:pt idx="3">
                  <c:v>30.3</c:v>
                </c:pt>
                <c:pt idx="4">
                  <c:v>33.5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D5-45F6-B6B9-7263E74EA7E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747331343"/>
        <c:axId val="963434143"/>
      </c:barChart>
      <c:catAx>
        <c:axId val="74733134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it-IT"/>
          </a:p>
        </c:txPr>
        <c:crossAx val="963434143"/>
        <c:crosses val="autoZero"/>
        <c:auto val="1"/>
        <c:lblAlgn val="ctr"/>
        <c:lblOffset val="100"/>
        <c:noMultiLvlLbl val="0"/>
      </c:catAx>
      <c:valAx>
        <c:axId val="963434143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473313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1400" b="1" dirty="0" err="1"/>
              <a:t>Assunzioni</a:t>
            </a:r>
            <a:r>
              <a:rPr lang="en-US" sz="1400" b="1" dirty="0"/>
              <a:t> in LIGURIA 2022 (in</a:t>
            </a:r>
            <a:r>
              <a:rPr lang="en-US" sz="1400" b="1" baseline="0" dirty="0"/>
              <a:t> % </a:t>
            </a:r>
            <a:r>
              <a:rPr lang="en-US" sz="1400" b="1" baseline="0" dirty="0" err="1"/>
              <a:t>su</a:t>
            </a:r>
            <a:r>
              <a:rPr lang="en-US" sz="1400" b="1" baseline="0" dirty="0"/>
              <a:t> </a:t>
            </a:r>
            <a:r>
              <a:rPr lang="en-US" sz="1400" b="1" baseline="0" dirty="0" err="1"/>
              <a:t>totale</a:t>
            </a:r>
            <a:r>
              <a:rPr lang="en-US" sz="1400" b="1" baseline="0" dirty="0"/>
              <a:t>)</a:t>
            </a:r>
            <a:endParaRPr lang="en-US" sz="1400" b="1" dirty="0"/>
          </a:p>
        </c:rich>
      </c:tx>
      <c:overlay val="0"/>
      <c:spPr>
        <a:solidFill>
          <a:srgbClr val="FFFF00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2.6960768704202154E-2"/>
          <c:y val="8.3217774861475649E-2"/>
          <c:w val="0.97303923129579784"/>
          <c:h val="0.809382837561971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'2022'!$N$28</c:f>
              <c:strCache>
                <c:ptCount val="1"/>
                <c:pt idx="0">
                  <c:v>LIG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'2022'!$O$27:$T$27</c:f>
              <c:strCache>
                <c:ptCount val="6"/>
                <c:pt idx="0">
                  <c:v>CTI</c:v>
                </c:pt>
                <c:pt idx="1">
                  <c:v>CTD</c:v>
                </c:pt>
                <c:pt idx="2">
                  <c:v>APPR</c:v>
                </c:pt>
                <c:pt idx="3">
                  <c:v>STAG</c:v>
                </c:pt>
                <c:pt idx="4">
                  <c:v>SOMM</c:v>
                </c:pt>
                <c:pt idx="5">
                  <c:v>INTM</c:v>
                </c:pt>
              </c:strCache>
            </c:strRef>
          </c:cat>
          <c:val>
            <c:numRef>
              <c:f>'2022'!$O$28:$T$28</c:f>
              <c:numCache>
                <c:formatCode>General</c:formatCode>
                <c:ptCount val="6"/>
                <c:pt idx="0">
                  <c:v>12.5</c:v>
                </c:pt>
                <c:pt idx="1">
                  <c:v>43.8</c:v>
                </c:pt>
                <c:pt idx="2">
                  <c:v>5.4</c:v>
                </c:pt>
                <c:pt idx="3">
                  <c:v>13.4</c:v>
                </c:pt>
                <c:pt idx="4">
                  <c:v>10.1</c:v>
                </c:pt>
                <c:pt idx="5">
                  <c:v>14.8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BC-41DB-8112-75E8B7115F2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887215551"/>
        <c:axId val="795869055"/>
      </c:barChart>
      <c:catAx>
        <c:axId val="8872155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it-IT"/>
          </a:p>
        </c:txPr>
        <c:crossAx val="795869055"/>
        <c:crosses val="autoZero"/>
        <c:auto val="1"/>
        <c:lblAlgn val="ctr"/>
        <c:lblOffset val="100"/>
        <c:noMultiLvlLbl val="0"/>
      </c:catAx>
      <c:valAx>
        <c:axId val="79586905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872155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 err="1"/>
              <a:t>Assunzioni</a:t>
            </a:r>
            <a:r>
              <a:rPr lang="en-US" sz="1200" dirty="0"/>
              <a:t> 2022 </a:t>
            </a:r>
            <a:r>
              <a:rPr lang="en-US" sz="1200" dirty="0" err="1"/>
              <a:t>ripartizione</a:t>
            </a:r>
            <a:r>
              <a:rPr lang="en-US" sz="1200" dirty="0"/>
              <a:t> in % </a:t>
            </a:r>
            <a:r>
              <a:rPr lang="en-US" sz="1200" dirty="0" err="1"/>
              <a:t>sul</a:t>
            </a:r>
            <a:r>
              <a:rPr lang="en-US" sz="1200" dirty="0"/>
              <a:t> </a:t>
            </a:r>
            <a:r>
              <a:rPr lang="en-US" sz="1200" dirty="0" err="1"/>
              <a:t>totale</a:t>
            </a:r>
            <a:endParaRPr lang="en-US" sz="1200" dirty="0"/>
          </a:p>
        </c:rich>
      </c:tx>
      <c:layout>
        <c:manualLayout>
          <c:xMode val="edge"/>
          <c:yMode val="edge"/>
          <c:x val="0.44918061747479882"/>
          <c:y val="0.91666666666666663"/>
        </c:manualLayout>
      </c:layout>
      <c:overlay val="0"/>
      <c:spPr>
        <a:solidFill>
          <a:srgbClr val="FFFF00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5095942578902534E-3"/>
          <c:y val="4.5140711577719437E-3"/>
          <c:w val="0.99749040574210979"/>
          <c:h val="0.99548592884222808"/>
        </c:manualLayout>
      </c:layout>
      <c:pie3DChart>
        <c:varyColors val="1"/>
        <c:ser>
          <c:idx val="0"/>
          <c:order val="0"/>
          <c:tx>
            <c:strRef>
              <c:f>'2022'!$G$30</c:f>
              <c:strCache>
                <c:ptCount val="1"/>
                <c:pt idx="0">
                  <c:v>2022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26E9-4453-B14D-453316612ADD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26E9-4453-B14D-453316612ADD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26E9-4453-B14D-453316612ADD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26E9-4453-B14D-453316612ADD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'2022'!$F$31:$F$34</c:f>
              <c:strCache>
                <c:ptCount val="4"/>
                <c:pt idx="0">
                  <c:v>GE</c:v>
                </c:pt>
                <c:pt idx="1">
                  <c:v>IM</c:v>
                </c:pt>
                <c:pt idx="2">
                  <c:v>SP</c:v>
                </c:pt>
                <c:pt idx="3">
                  <c:v>SV</c:v>
                </c:pt>
              </c:strCache>
            </c:strRef>
          </c:cat>
          <c:val>
            <c:numRef>
              <c:f>'2022'!$G$31:$G$34</c:f>
              <c:numCache>
                <c:formatCode>General</c:formatCode>
                <c:ptCount val="4"/>
                <c:pt idx="0">
                  <c:v>116202</c:v>
                </c:pt>
                <c:pt idx="1">
                  <c:v>25263</c:v>
                </c:pt>
                <c:pt idx="2">
                  <c:v>31424</c:v>
                </c:pt>
                <c:pt idx="3">
                  <c:v>38430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6E9-4453-B14D-453316612AD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"/>
          <c:y val="0.27193168562263048"/>
          <c:w val="0.10028733866223608"/>
          <c:h val="0.64583552055992988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'2022'!$Y$2</c:f>
              <c:strCache>
                <c:ptCount val="1"/>
              </c:strCache>
            </c:strRef>
          </c:tx>
          <c:spPr>
            <a:solidFill>
              <a:srgbClr val="00206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'2022'!$W$3:$X$17</c:f>
              <c:multiLvlStrCache>
                <c:ptCount val="15"/>
                <c:lvl>
                  <c:pt idx="0">
                    <c:v>M </c:v>
                  </c:pt>
                  <c:pt idx="1">
                    <c:v>F </c:v>
                  </c:pt>
                  <c:pt idx="2">
                    <c:v>Totale</c:v>
                  </c:pt>
                  <c:pt idx="3">
                    <c:v>M </c:v>
                  </c:pt>
                  <c:pt idx="4">
                    <c:v>F </c:v>
                  </c:pt>
                  <c:pt idx="5">
                    <c:v>Totale</c:v>
                  </c:pt>
                  <c:pt idx="6">
                    <c:v>M </c:v>
                  </c:pt>
                  <c:pt idx="7">
                    <c:v>F </c:v>
                  </c:pt>
                  <c:pt idx="8">
                    <c:v>Totale</c:v>
                  </c:pt>
                  <c:pt idx="9">
                    <c:v>M </c:v>
                  </c:pt>
                  <c:pt idx="10">
                    <c:v>F </c:v>
                  </c:pt>
                  <c:pt idx="11">
                    <c:v>Totale</c:v>
                  </c:pt>
                  <c:pt idx="12">
                    <c:v>M </c:v>
                  </c:pt>
                  <c:pt idx="13">
                    <c:v>F </c:v>
                  </c:pt>
                  <c:pt idx="14">
                    <c:v>Totale</c:v>
                  </c:pt>
                </c:lvl>
                <c:lvl>
                  <c:pt idx="0">
                    <c:v>GE</c:v>
                  </c:pt>
                  <c:pt idx="3">
                    <c:v>IM</c:v>
                  </c:pt>
                  <c:pt idx="6">
                    <c:v>SP</c:v>
                  </c:pt>
                  <c:pt idx="9">
                    <c:v>SV</c:v>
                  </c:pt>
                  <c:pt idx="12">
                    <c:v>LIGURIA</c:v>
                  </c:pt>
                </c:lvl>
              </c:multiLvlStrCache>
            </c:multiLvlStrRef>
          </c:cat>
          <c:val>
            <c:numRef>
              <c:f>'2022'!$Y$3:$Y$17</c:f>
              <c:numCache>
                <c:formatCode>General</c:formatCode>
                <c:ptCount val="15"/>
                <c:pt idx="0">
                  <c:v>20.7</c:v>
                </c:pt>
                <c:pt idx="1">
                  <c:v>43.6</c:v>
                </c:pt>
                <c:pt idx="2">
                  <c:v>30.3</c:v>
                </c:pt>
                <c:pt idx="3">
                  <c:v>30.7</c:v>
                </c:pt>
                <c:pt idx="4">
                  <c:v>52.8</c:v>
                </c:pt>
                <c:pt idx="5">
                  <c:v>40.799999999999997</c:v>
                </c:pt>
                <c:pt idx="6">
                  <c:v>27.3</c:v>
                </c:pt>
                <c:pt idx="7">
                  <c:v>58.2</c:v>
                </c:pt>
                <c:pt idx="8">
                  <c:v>40.5</c:v>
                </c:pt>
                <c:pt idx="9">
                  <c:v>32.700000000000003</c:v>
                </c:pt>
                <c:pt idx="10">
                  <c:v>52.8</c:v>
                </c:pt>
                <c:pt idx="11">
                  <c:v>41.8</c:v>
                </c:pt>
                <c:pt idx="12">
                  <c:v>24.9</c:v>
                </c:pt>
                <c:pt idx="13">
                  <c:v>48.5</c:v>
                </c:pt>
                <c:pt idx="14">
                  <c:v>35.200000000000003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61-42B6-8C6C-A917ACCAEC4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937833183"/>
        <c:axId val="795609903"/>
      </c:barChart>
      <c:catAx>
        <c:axId val="9378331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it-IT"/>
          </a:p>
        </c:txPr>
        <c:crossAx val="795609903"/>
        <c:crosses val="autoZero"/>
        <c:auto val="1"/>
        <c:lblAlgn val="ctr"/>
        <c:lblOffset val="100"/>
        <c:noMultiLvlLbl val="0"/>
      </c:catAx>
      <c:valAx>
        <c:axId val="795609903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9378331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100"/>
              <a:t>INCIDENZA DIMISSIONI in % sul tot. Cessazioni di contratto</a:t>
            </a:r>
          </a:p>
        </c:rich>
      </c:tx>
      <c:overlay val="0"/>
      <c:spPr>
        <a:solidFill>
          <a:srgbClr val="FFFF00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2.6960784313725492E-2"/>
          <c:y val="6.2066225165562913E-2"/>
          <c:w val="0.94607843137254899"/>
          <c:h val="0.815885070657558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'2022 CESSAZIONI'!$C$39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'2022 CESSAZIONI'!$B$40:$B$44</c:f>
              <c:strCache>
                <c:ptCount val="5"/>
                <c:pt idx="0">
                  <c:v>GE</c:v>
                </c:pt>
                <c:pt idx="1">
                  <c:v>IM</c:v>
                </c:pt>
                <c:pt idx="2">
                  <c:v>SP</c:v>
                </c:pt>
                <c:pt idx="3">
                  <c:v>SV</c:v>
                </c:pt>
                <c:pt idx="4">
                  <c:v>LIG</c:v>
                </c:pt>
              </c:strCache>
            </c:strRef>
          </c:cat>
          <c:val>
            <c:numRef>
              <c:f>'2022 CESSAZIONI'!$C$40:$C$44</c:f>
              <c:numCache>
                <c:formatCode>General</c:formatCode>
                <c:ptCount val="5"/>
                <c:pt idx="0">
                  <c:v>21</c:v>
                </c:pt>
                <c:pt idx="1">
                  <c:v>20.100000000000001</c:v>
                </c:pt>
                <c:pt idx="2">
                  <c:v>22.9</c:v>
                </c:pt>
                <c:pt idx="3">
                  <c:v>18.7</c:v>
                </c:pt>
                <c:pt idx="4">
                  <c:v>20.7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F3-49C6-8A1A-6403A12B45C7}"/>
            </c:ext>
          </c:extLst>
        </c:ser>
        <c:ser>
          <c:idx val="1"/>
          <c:order val="1"/>
          <c:tx>
            <c:strRef>
              <c:f>'2022 CESSAZIONI'!$D$39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FC0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'2022 CESSAZIONI'!$B$40:$B$44</c:f>
              <c:strCache>
                <c:ptCount val="5"/>
                <c:pt idx="0">
                  <c:v>GE</c:v>
                </c:pt>
                <c:pt idx="1">
                  <c:v>IM</c:v>
                </c:pt>
                <c:pt idx="2">
                  <c:v>SP</c:v>
                </c:pt>
                <c:pt idx="3">
                  <c:v>SV</c:v>
                </c:pt>
                <c:pt idx="4">
                  <c:v>LIG</c:v>
                </c:pt>
              </c:strCache>
            </c:strRef>
          </c:cat>
          <c:val>
            <c:numRef>
              <c:f>'2022 CESSAZIONI'!$D$40:$D$44</c:f>
              <c:numCache>
                <c:formatCode>General</c:formatCode>
                <c:ptCount val="5"/>
                <c:pt idx="0">
                  <c:v>27.1</c:v>
                </c:pt>
                <c:pt idx="1">
                  <c:v>25.1</c:v>
                </c:pt>
                <c:pt idx="2">
                  <c:v>26.6</c:v>
                </c:pt>
                <c:pt idx="3">
                  <c:v>22.5</c:v>
                </c:pt>
                <c:pt idx="4">
                  <c:v>25.9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F3-49C6-8A1A-6403A12B45C7}"/>
            </c:ext>
          </c:extLst>
        </c:ser>
        <c:ser>
          <c:idx val="2"/>
          <c:order val="2"/>
          <c:tx>
            <c:strRef>
              <c:f>'2022 CESSAZIONI'!$E$39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33CC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prst="relaxedInse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'2022 CESSAZIONI'!$B$40:$B$44</c:f>
              <c:strCache>
                <c:ptCount val="5"/>
                <c:pt idx="0">
                  <c:v>GE</c:v>
                </c:pt>
                <c:pt idx="1">
                  <c:v>IM</c:v>
                </c:pt>
                <c:pt idx="2">
                  <c:v>SP</c:v>
                </c:pt>
                <c:pt idx="3">
                  <c:v>SV</c:v>
                </c:pt>
                <c:pt idx="4">
                  <c:v>LIG</c:v>
                </c:pt>
              </c:strCache>
            </c:strRef>
          </c:cat>
          <c:val>
            <c:numRef>
              <c:f>'2022 CESSAZIONI'!$E$40:$E$44</c:f>
              <c:numCache>
                <c:formatCode>General</c:formatCode>
                <c:ptCount val="5"/>
                <c:pt idx="0">
                  <c:v>26.4</c:v>
                </c:pt>
                <c:pt idx="1">
                  <c:v>25.2</c:v>
                </c:pt>
                <c:pt idx="2">
                  <c:v>26.1</c:v>
                </c:pt>
                <c:pt idx="3">
                  <c:v>22.7</c:v>
                </c:pt>
                <c:pt idx="4">
                  <c:v>25.5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EF3-49C6-8A1A-6403A12B45C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49230992"/>
        <c:axId val="388661328"/>
      </c:barChart>
      <c:catAx>
        <c:axId val="249230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88661328"/>
        <c:crosses val="autoZero"/>
        <c:auto val="1"/>
        <c:lblAlgn val="ctr"/>
        <c:lblOffset val="100"/>
        <c:noMultiLvlLbl val="0"/>
      </c:catAx>
      <c:valAx>
        <c:axId val="38866132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49230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+mn-lt"/>
                <a:ea typeface="+mn-ea"/>
                <a:cs typeface="+mn-cs"/>
              </a:defRPr>
            </a:pPr>
            <a:r>
              <a:rPr lang="it-IT" dirty="0">
                <a:highlight>
                  <a:srgbClr val="FFFF00"/>
                </a:highlight>
              </a:rPr>
              <a:t>Cessazioni per provincia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highlight>
                <a:srgbClr val="FFFF00"/>
              </a:highlight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2.6960784313725492E-2"/>
          <c:y val="0.13143681322848283"/>
          <c:w val="0.94607843137254899"/>
          <c:h val="0.806274299996920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'2022 CESSAZIONI'!$U$39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'2022 CESSAZIONI'!$T$40:$T$43</c:f>
              <c:strCache>
                <c:ptCount val="4"/>
                <c:pt idx="0">
                  <c:v>GE</c:v>
                </c:pt>
                <c:pt idx="1">
                  <c:v>IM</c:v>
                </c:pt>
                <c:pt idx="2">
                  <c:v>SP</c:v>
                </c:pt>
                <c:pt idx="3">
                  <c:v>SV</c:v>
                </c:pt>
              </c:strCache>
            </c:strRef>
          </c:cat>
          <c:val>
            <c:numRef>
              <c:f>'2022 CESSAZIONI'!$U$40:$U$43</c:f>
              <c:numCache>
                <c:formatCode>#,##0</c:formatCode>
                <c:ptCount val="4"/>
                <c:pt idx="0">
                  <c:v>108251</c:v>
                </c:pt>
                <c:pt idx="1">
                  <c:v>24801</c:v>
                </c:pt>
                <c:pt idx="2">
                  <c:v>26221</c:v>
                </c:pt>
                <c:pt idx="3">
                  <c:v>35765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92-4B9A-8AE8-05820711742B}"/>
            </c:ext>
          </c:extLst>
        </c:ser>
        <c:ser>
          <c:idx val="1"/>
          <c:order val="1"/>
          <c:tx>
            <c:strRef>
              <c:f>'2022 CESSAZIONI'!$V$39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'2022 CESSAZIONI'!$T$40:$T$43</c:f>
              <c:strCache>
                <c:ptCount val="4"/>
                <c:pt idx="0">
                  <c:v>GE</c:v>
                </c:pt>
                <c:pt idx="1">
                  <c:v>IM</c:v>
                </c:pt>
                <c:pt idx="2">
                  <c:v>SP</c:v>
                </c:pt>
                <c:pt idx="3">
                  <c:v>SV</c:v>
                </c:pt>
              </c:strCache>
            </c:strRef>
          </c:cat>
          <c:val>
            <c:numRef>
              <c:f>'2022 CESSAZIONI'!$V$40:$V$43</c:f>
              <c:numCache>
                <c:formatCode>#,##0</c:formatCode>
                <c:ptCount val="4"/>
                <c:pt idx="0">
                  <c:v>91414</c:v>
                </c:pt>
                <c:pt idx="1">
                  <c:v>21128</c:v>
                </c:pt>
                <c:pt idx="2">
                  <c:v>25624</c:v>
                </c:pt>
                <c:pt idx="3">
                  <c:v>32346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92-4B9A-8AE8-05820711742B}"/>
            </c:ext>
          </c:extLst>
        </c:ser>
        <c:ser>
          <c:idx val="2"/>
          <c:order val="2"/>
          <c:tx>
            <c:strRef>
              <c:f>'2022 CESSAZIONI'!$W$39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7030A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'2022 CESSAZIONI'!$T$40:$T$43</c:f>
              <c:strCache>
                <c:ptCount val="4"/>
                <c:pt idx="0">
                  <c:v>GE</c:v>
                </c:pt>
                <c:pt idx="1">
                  <c:v>IM</c:v>
                </c:pt>
                <c:pt idx="2">
                  <c:v>SP</c:v>
                </c:pt>
                <c:pt idx="3">
                  <c:v>SV</c:v>
                </c:pt>
              </c:strCache>
            </c:strRef>
          </c:cat>
          <c:val>
            <c:numRef>
              <c:f>'2022 CESSAZIONI'!$W$40:$W$43</c:f>
              <c:numCache>
                <c:formatCode>#,##0</c:formatCode>
                <c:ptCount val="4"/>
                <c:pt idx="0">
                  <c:v>107036</c:v>
                </c:pt>
                <c:pt idx="1">
                  <c:v>24684</c:v>
                </c:pt>
                <c:pt idx="2">
                  <c:v>30012</c:v>
                </c:pt>
                <c:pt idx="3">
                  <c:v>37147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B92-4B9A-8AE8-05820711742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800028639"/>
        <c:axId val="890684415"/>
      </c:barChart>
      <c:catAx>
        <c:axId val="80002863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90684415"/>
        <c:crosses val="autoZero"/>
        <c:auto val="1"/>
        <c:lblAlgn val="ctr"/>
        <c:lblOffset val="100"/>
        <c:noMultiLvlLbl val="0"/>
      </c:catAx>
      <c:valAx>
        <c:axId val="890684415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8000286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759122664813957"/>
          <c:y val="8.61875128983315E-2"/>
          <c:w val="0.37317527404662648"/>
          <c:h val="6.38456493152221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badi" panose="020B0604020104020204" pitchFamily="34" charset="0"/>
                <a:ea typeface="+mn-ea"/>
                <a:cs typeface="+mn-cs"/>
              </a:defRPr>
            </a:pPr>
            <a:r>
              <a:rPr lang="it-IT" sz="1800"/>
              <a:t>assunzioni in Liguria nel 2023 in % e classi di età e dimensioni d'impresa</a:t>
            </a:r>
          </a:p>
        </c:rich>
      </c:tx>
      <c:layout>
        <c:manualLayout>
          <c:xMode val="edge"/>
          <c:yMode val="edge"/>
          <c:x val="1.8582456645902311E-2"/>
          <c:y val="2.3844638101290895E-3"/>
        </c:manualLayout>
      </c:layout>
      <c:overlay val="0"/>
      <c:spPr>
        <a:solidFill>
          <a:srgbClr val="FFFF00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badi" panose="020B0604020104020204" pitchFamily="34" charset="0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0.13100940811497758"/>
          <c:y val="9.6332337929215223E-2"/>
          <c:w val="0.85030907875215844"/>
          <c:h val="0.8630760146409832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'1t23'!$B$50</c:f>
              <c:strCache>
                <c:ptCount val="1"/>
                <c:pt idx="0">
                  <c:v>GE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FF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badi" panose="020B0604020104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'1t23'!$C$48:$H$49</c:f>
              <c:multiLvlStrCache>
                <c:ptCount val="6"/>
                <c:lvl>
                  <c:pt idx="0">
                    <c:v>&gt;29 anni</c:v>
                  </c:pt>
                  <c:pt idx="1">
                    <c:v>30-50</c:v>
                  </c:pt>
                  <c:pt idx="2">
                    <c:v>51&gt;</c:v>
                  </c:pt>
                  <c:pt idx="3">
                    <c:v>&gt;15 dip</c:v>
                  </c:pt>
                  <c:pt idx="4">
                    <c:v>16-99</c:v>
                  </c:pt>
                  <c:pt idx="5">
                    <c:v>100&gt;</c:v>
                  </c:pt>
                </c:lvl>
                <c:lvl>
                  <c:pt idx="0">
                    <c:v>classe età</c:v>
                  </c:pt>
                  <c:pt idx="3">
                    <c:v>classe dimensionale</c:v>
                  </c:pt>
                </c:lvl>
              </c:multiLvlStrCache>
            </c:multiLvlStrRef>
          </c:cat>
          <c:val>
            <c:numRef>
              <c:f>'1t23'!$C$50:$H$50</c:f>
              <c:numCache>
                <c:formatCode>General</c:formatCode>
                <c:ptCount val="6"/>
                <c:pt idx="0">
                  <c:v>35.4</c:v>
                </c:pt>
                <c:pt idx="1">
                  <c:v>44.8</c:v>
                </c:pt>
                <c:pt idx="2">
                  <c:v>19.8</c:v>
                </c:pt>
                <c:pt idx="3">
                  <c:v>36.9</c:v>
                </c:pt>
                <c:pt idx="4">
                  <c:v>25.3</c:v>
                </c:pt>
                <c:pt idx="5">
                  <c:v>37.799999999999997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4D-4C3A-8194-62AAFF9C80C5}"/>
            </c:ext>
          </c:extLst>
        </c:ser>
        <c:ser>
          <c:idx val="1"/>
          <c:order val="1"/>
          <c:tx>
            <c:strRef>
              <c:f>'1t23'!$B$51</c:f>
              <c:strCache>
                <c:ptCount val="1"/>
                <c:pt idx="0">
                  <c:v>IM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00B0F0"/>
              </a:solidFill>
            </a:ln>
            <a:effectLst/>
            <a:scene3d>
              <a:camera prst="orthographicFront"/>
              <a:lightRig rig="threePt" dir="t"/>
            </a:scene3d>
            <a:sp3d prstMaterial="metal">
              <a:bevelT w="88900" h="889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0B0F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badi" panose="020B0604020104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'1t23'!$C$48:$H$49</c:f>
              <c:multiLvlStrCache>
                <c:ptCount val="6"/>
                <c:lvl>
                  <c:pt idx="0">
                    <c:v>&gt;29 anni</c:v>
                  </c:pt>
                  <c:pt idx="1">
                    <c:v>30-50</c:v>
                  </c:pt>
                  <c:pt idx="2">
                    <c:v>51&gt;</c:v>
                  </c:pt>
                  <c:pt idx="3">
                    <c:v>&gt;15 dip</c:v>
                  </c:pt>
                  <c:pt idx="4">
                    <c:v>16-99</c:v>
                  </c:pt>
                  <c:pt idx="5">
                    <c:v>100&gt;</c:v>
                  </c:pt>
                </c:lvl>
                <c:lvl>
                  <c:pt idx="0">
                    <c:v>classe età</c:v>
                  </c:pt>
                  <c:pt idx="3">
                    <c:v>classe dimensionale</c:v>
                  </c:pt>
                </c:lvl>
              </c:multiLvlStrCache>
            </c:multiLvlStrRef>
          </c:cat>
          <c:val>
            <c:numRef>
              <c:f>'1t23'!$C$51:$H$51</c:f>
              <c:numCache>
                <c:formatCode>General</c:formatCode>
                <c:ptCount val="6"/>
                <c:pt idx="0">
                  <c:v>31.7</c:v>
                </c:pt>
                <c:pt idx="1">
                  <c:v>44.1</c:v>
                </c:pt>
                <c:pt idx="2">
                  <c:v>24.2</c:v>
                </c:pt>
                <c:pt idx="3">
                  <c:v>54.5</c:v>
                </c:pt>
                <c:pt idx="4">
                  <c:v>23.7</c:v>
                </c:pt>
                <c:pt idx="5">
                  <c:v>21.8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4D-4C3A-8194-62AAFF9C80C5}"/>
            </c:ext>
          </c:extLst>
        </c:ser>
        <c:ser>
          <c:idx val="2"/>
          <c:order val="2"/>
          <c:tx>
            <c:strRef>
              <c:f>'1t23'!$B$52</c:f>
              <c:strCache>
                <c:ptCount val="1"/>
                <c:pt idx="0">
                  <c:v>SP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badi" panose="020B0604020104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'1t23'!$C$48:$H$49</c:f>
              <c:multiLvlStrCache>
                <c:ptCount val="6"/>
                <c:lvl>
                  <c:pt idx="0">
                    <c:v>&gt;29 anni</c:v>
                  </c:pt>
                  <c:pt idx="1">
                    <c:v>30-50</c:v>
                  </c:pt>
                  <c:pt idx="2">
                    <c:v>51&gt;</c:v>
                  </c:pt>
                  <c:pt idx="3">
                    <c:v>&gt;15 dip</c:v>
                  </c:pt>
                  <c:pt idx="4">
                    <c:v>16-99</c:v>
                  </c:pt>
                  <c:pt idx="5">
                    <c:v>100&gt;</c:v>
                  </c:pt>
                </c:lvl>
                <c:lvl>
                  <c:pt idx="0">
                    <c:v>classe età</c:v>
                  </c:pt>
                  <c:pt idx="3">
                    <c:v>classe dimensionale</c:v>
                  </c:pt>
                </c:lvl>
              </c:multiLvlStrCache>
            </c:multiLvlStrRef>
          </c:cat>
          <c:val>
            <c:numRef>
              <c:f>'1t23'!$C$52:$H$52</c:f>
              <c:numCache>
                <c:formatCode>0.0</c:formatCode>
                <c:ptCount val="6"/>
                <c:pt idx="0">
                  <c:v>33.700000000000003</c:v>
                </c:pt>
                <c:pt idx="1">
                  <c:v>45.9</c:v>
                </c:pt>
                <c:pt idx="2" formatCode="General">
                  <c:v>20.399999999999999</c:v>
                </c:pt>
                <c:pt idx="3" formatCode="General">
                  <c:v>54.2</c:v>
                </c:pt>
                <c:pt idx="4" formatCode="General">
                  <c:v>24.8</c:v>
                </c:pt>
                <c:pt idx="5" formatCode="General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74D-4C3A-8194-62AAFF9C80C5}"/>
            </c:ext>
          </c:extLst>
        </c:ser>
        <c:ser>
          <c:idx val="3"/>
          <c:order val="3"/>
          <c:tx>
            <c:strRef>
              <c:f>'1t23'!$B$53</c:f>
              <c:strCache>
                <c:ptCount val="1"/>
                <c:pt idx="0">
                  <c:v>SV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etal">
              <a:bevelT w="88900" h="889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accent1"/>
                    </a:solidFill>
                    <a:latin typeface="Abadi" panose="020B0604020104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'1t23'!$C$48:$H$49</c:f>
              <c:multiLvlStrCache>
                <c:ptCount val="6"/>
                <c:lvl>
                  <c:pt idx="0">
                    <c:v>&gt;29 anni</c:v>
                  </c:pt>
                  <c:pt idx="1">
                    <c:v>30-50</c:v>
                  </c:pt>
                  <c:pt idx="2">
                    <c:v>51&gt;</c:v>
                  </c:pt>
                  <c:pt idx="3">
                    <c:v>&gt;15 dip</c:v>
                  </c:pt>
                  <c:pt idx="4">
                    <c:v>16-99</c:v>
                  </c:pt>
                  <c:pt idx="5">
                    <c:v>100&gt;</c:v>
                  </c:pt>
                </c:lvl>
                <c:lvl>
                  <c:pt idx="0">
                    <c:v>classe età</c:v>
                  </c:pt>
                  <c:pt idx="3">
                    <c:v>classe dimensionale</c:v>
                  </c:pt>
                </c:lvl>
              </c:multiLvlStrCache>
            </c:multiLvlStrRef>
          </c:cat>
          <c:val>
            <c:numRef>
              <c:f>'1t23'!$C$53:$H$53</c:f>
              <c:numCache>
                <c:formatCode>General</c:formatCode>
                <c:ptCount val="6"/>
                <c:pt idx="0">
                  <c:v>30.3</c:v>
                </c:pt>
                <c:pt idx="1">
                  <c:v>44.3</c:v>
                </c:pt>
                <c:pt idx="2">
                  <c:v>25.4</c:v>
                </c:pt>
                <c:pt idx="3">
                  <c:v>56.3</c:v>
                </c:pt>
                <c:pt idx="4">
                  <c:v>19.399999999999999</c:v>
                </c:pt>
                <c:pt idx="5">
                  <c:v>24.3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74D-4C3A-8194-62AAFF9C80C5}"/>
            </c:ext>
          </c:extLst>
        </c:ser>
        <c:ser>
          <c:idx val="4"/>
          <c:order val="4"/>
          <c:tx>
            <c:strRef>
              <c:f>'1t23'!$B$54</c:f>
              <c:strCache>
                <c:ptCount val="1"/>
                <c:pt idx="0">
                  <c:v>LIGURIA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rgbClr val="00B050"/>
                    </a:solidFill>
                    <a:latin typeface="Abadi" panose="020B0604020104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'1t23'!$C$48:$H$49</c:f>
              <c:multiLvlStrCache>
                <c:ptCount val="6"/>
                <c:lvl>
                  <c:pt idx="0">
                    <c:v>&gt;29 anni</c:v>
                  </c:pt>
                  <c:pt idx="1">
                    <c:v>30-50</c:v>
                  </c:pt>
                  <c:pt idx="2">
                    <c:v>51&gt;</c:v>
                  </c:pt>
                  <c:pt idx="3">
                    <c:v>&gt;15 dip</c:v>
                  </c:pt>
                  <c:pt idx="4">
                    <c:v>16-99</c:v>
                  </c:pt>
                  <c:pt idx="5">
                    <c:v>100&gt;</c:v>
                  </c:pt>
                </c:lvl>
                <c:lvl>
                  <c:pt idx="0">
                    <c:v>classe età</c:v>
                  </c:pt>
                  <c:pt idx="3">
                    <c:v>classe dimensionale</c:v>
                  </c:pt>
                </c:lvl>
              </c:multiLvlStrCache>
            </c:multiLvlStrRef>
          </c:cat>
          <c:val>
            <c:numRef>
              <c:f>'1t23'!$C$54:$H$54</c:f>
              <c:numCache>
                <c:formatCode>General</c:formatCode>
                <c:ptCount val="6"/>
                <c:pt idx="0">
                  <c:v>33.9</c:v>
                </c:pt>
                <c:pt idx="1">
                  <c:v>44.8</c:v>
                </c:pt>
                <c:pt idx="2">
                  <c:v>21.3</c:v>
                </c:pt>
                <c:pt idx="3" formatCode="0.0">
                  <c:v>45</c:v>
                </c:pt>
                <c:pt idx="4">
                  <c:v>24</c:v>
                </c:pt>
                <c:pt idx="5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74D-4C3A-8194-62AAFF9C80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12563424"/>
        <c:axId val="1008944176"/>
      </c:barChart>
      <c:catAx>
        <c:axId val="9125634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Abadi" panose="020B0604020104020204" pitchFamily="34" charset="0"/>
                <a:ea typeface="+mn-ea"/>
                <a:cs typeface="+mn-cs"/>
              </a:defRPr>
            </a:pPr>
            <a:endParaRPr lang="it-IT"/>
          </a:p>
        </c:txPr>
        <c:crossAx val="1008944176"/>
        <c:crosses val="autoZero"/>
        <c:auto val="1"/>
        <c:lblAlgn val="ctr"/>
        <c:lblOffset val="100"/>
        <c:noMultiLvlLbl val="0"/>
      </c:catAx>
      <c:valAx>
        <c:axId val="10089441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Abadi" panose="020B0604020104020204" pitchFamily="34" charset="0"/>
                <a:ea typeface="+mn-ea"/>
                <a:cs typeface="+mn-cs"/>
              </a:defRPr>
            </a:pPr>
            <a:endParaRPr lang="it-IT"/>
          </a:p>
        </c:txPr>
        <c:crossAx val="912563424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8087475883122339"/>
          <c:y val="1.0558105346362178E-2"/>
          <c:w val="0.31872352208847099"/>
          <c:h val="5.71165448931638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chemeClr val="accent4">
        <a:lumMod val="20000"/>
        <a:lumOff val="8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latin typeface="Abadi" panose="020B0604020104020204" pitchFamily="34" charset="0"/>
        </a:defRPr>
      </a:pPr>
      <a:endParaRPr lang="it-IT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b="1" dirty="0" err="1"/>
              <a:t>Occupati</a:t>
            </a:r>
            <a:r>
              <a:rPr lang="en-US" b="1" dirty="0"/>
              <a:t> in Liguria </a:t>
            </a:r>
            <a:r>
              <a:rPr lang="en-US" b="1" dirty="0" err="1"/>
              <a:t>nel</a:t>
            </a:r>
            <a:r>
              <a:rPr lang="en-US" b="1" dirty="0"/>
              <a:t> 2° </a:t>
            </a:r>
            <a:r>
              <a:rPr lang="en-US" b="1" dirty="0" err="1"/>
              <a:t>trimestre</a:t>
            </a:r>
            <a:r>
              <a:rPr lang="en-US" b="1" dirty="0"/>
              <a:t> 2018&gt;2023</a:t>
            </a:r>
          </a:p>
        </c:rich>
      </c:tx>
      <c:overlay val="0"/>
      <c:spPr>
        <a:solidFill>
          <a:srgbClr val="FFFF00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Foglio4!$C$6</c:f>
              <c:strCache>
                <c:ptCount val="1"/>
                <c:pt idx="0">
                  <c:v>occupati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Foglio4!$D$5:$I$5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Foglio4!$D$6:$I$6</c:f>
              <c:numCache>
                <c:formatCode>#,##0.000_ ;\-#,##0.000\ </c:formatCode>
                <c:ptCount val="6"/>
                <c:pt idx="0">
                  <c:v>603.43499999999995</c:v>
                </c:pt>
                <c:pt idx="1">
                  <c:v>603.529</c:v>
                </c:pt>
                <c:pt idx="2">
                  <c:v>561.80200000000002</c:v>
                </c:pt>
                <c:pt idx="3">
                  <c:v>595.226</c:v>
                </c:pt>
                <c:pt idx="4">
                  <c:v>625.79</c:v>
                </c:pt>
                <c:pt idx="5">
                  <c:v>642.48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FB-4A53-9454-A869A29021A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795944671"/>
        <c:axId val="897101967"/>
      </c:barChart>
      <c:catAx>
        <c:axId val="7959446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it-IT"/>
          </a:p>
        </c:txPr>
        <c:crossAx val="897101967"/>
        <c:crosses val="autoZero"/>
        <c:auto val="1"/>
        <c:lblAlgn val="ctr"/>
        <c:lblOffset val="100"/>
        <c:noMultiLvlLbl val="0"/>
      </c:catAx>
      <c:valAx>
        <c:axId val="897101967"/>
        <c:scaling>
          <c:orientation val="minMax"/>
        </c:scaling>
        <c:delete val="1"/>
        <c:axPos val="l"/>
        <c:numFmt formatCode="#,##0.000_ ;\-#,##0.000\ " sourceLinked="1"/>
        <c:majorTickMark val="none"/>
        <c:minorTickMark val="none"/>
        <c:tickLblPos val="nextTo"/>
        <c:crossAx val="7959446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/>
              <a:t>occupati in Liguria nei macro-settori nel 2° trim. 2018&gt;2023</a:t>
            </a:r>
          </a:p>
        </c:rich>
      </c:tx>
      <c:overlay val="0"/>
      <c:spPr>
        <a:solidFill>
          <a:srgbClr val="FFFF00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3.0555555555555555E-2"/>
          <c:y val="0.14415039264082935"/>
          <c:w val="0.93888888888888888"/>
          <c:h val="0.805886260305608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Foglio4!$C$28</c:f>
              <c:strCache>
                <c:ptCount val="1"/>
                <c:pt idx="0">
                  <c:v>ASP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Foglio4!$D$27:$I$27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Foglio4!$D$28:$I$28</c:f>
              <c:numCache>
                <c:formatCode>#,##0.000_ ;\-#,##0.000\ </c:formatCode>
                <c:ptCount val="6"/>
                <c:pt idx="0">
                  <c:v>7.5540000000000003</c:v>
                </c:pt>
                <c:pt idx="1">
                  <c:v>12.87</c:v>
                </c:pt>
                <c:pt idx="2">
                  <c:v>11.022</c:v>
                </c:pt>
                <c:pt idx="3">
                  <c:v>15.438000000000001</c:v>
                </c:pt>
                <c:pt idx="4">
                  <c:v>8.4890000000000008</c:v>
                </c:pt>
                <c:pt idx="5">
                  <c:v>4.4800000000000004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1C-442A-BD41-590C7F8F3010}"/>
            </c:ext>
          </c:extLst>
        </c:ser>
        <c:ser>
          <c:idx val="1"/>
          <c:order val="1"/>
          <c:tx>
            <c:strRef>
              <c:f>Foglio4!$C$29</c:f>
              <c:strCache>
                <c:ptCount val="1"/>
                <c:pt idx="0">
                  <c:v>Industria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Foglio4!$D$27:$I$27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Foglio4!$D$29:$I$29</c:f>
              <c:numCache>
                <c:formatCode>#,##0.000_ ;\-#,##0.000\ </c:formatCode>
                <c:ptCount val="6"/>
                <c:pt idx="0">
                  <c:v>123.642</c:v>
                </c:pt>
                <c:pt idx="1">
                  <c:v>114.096</c:v>
                </c:pt>
                <c:pt idx="2">
                  <c:v>104.119</c:v>
                </c:pt>
                <c:pt idx="3">
                  <c:v>118.49</c:v>
                </c:pt>
                <c:pt idx="4">
                  <c:v>125.07899999999999</c:v>
                </c:pt>
                <c:pt idx="5">
                  <c:v>134.21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1C-442A-BD41-590C7F8F3010}"/>
            </c:ext>
          </c:extLst>
        </c:ser>
        <c:ser>
          <c:idx val="2"/>
          <c:order val="2"/>
          <c:tx>
            <c:strRef>
              <c:f>Foglio4!$C$30</c:f>
              <c:strCache>
                <c:ptCount val="1"/>
                <c:pt idx="0">
                  <c:v>Terziario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Foglio4!$D$27:$I$27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Foglio4!$D$30:$I$30</c:f>
              <c:numCache>
                <c:formatCode>#,##0.000_ ;\-#,##0.000\ </c:formatCode>
                <c:ptCount val="6"/>
                <c:pt idx="0">
                  <c:v>472.23899999999998</c:v>
                </c:pt>
                <c:pt idx="1">
                  <c:v>476.56299999999999</c:v>
                </c:pt>
                <c:pt idx="2">
                  <c:v>446.66199999999998</c:v>
                </c:pt>
                <c:pt idx="3">
                  <c:v>461.298</c:v>
                </c:pt>
                <c:pt idx="4">
                  <c:v>492.221</c:v>
                </c:pt>
                <c:pt idx="5">
                  <c:v>503.79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1C-442A-BD41-590C7F8F301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708009423"/>
        <c:axId val="810178527"/>
      </c:barChart>
      <c:catAx>
        <c:axId val="70800942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10178527"/>
        <c:crosses val="autoZero"/>
        <c:auto val="1"/>
        <c:lblAlgn val="ctr"/>
        <c:lblOffset val="100"/>
        <c:noMultiLvlLbl val="0"/>
      </c:catAx>
      <c:valAx>
        <c:axId val="810178527"/>
        <c:scaling>
          <c:orientation val="minMax"/>
        </c:scaling>
        <c:delete val="1"/>
        <c:axPos val="l"/>
        <c:numFmt formatCode="#,##0.000_ ;\-#,##0.000\ " sourceLinked="1"/>
        <c:majorTickMark val="none"/>
        <c:minorTickMark val="none"/>
        <c:tickLblPos val="nextTo"/>
        <c:crossAx val="708009423"/>
        <c:crosses val="autoZero"/>
        <c:crossBetween val="between"/>
      </c:valAx>
      <c:spPr>
        <a:solidFill>
          <a:schemeClr val="bg2"/>
        </a:solidFill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4163405710649805"/>
          <c:y val="6.8940619580348014E-2"/>
          <c:w val="0.44020494313210845"/>
          <c:h val="8.93318022747156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j-lt"/>
                <a:ea typeface="+mn-ea"/>
                <a:cs typeface="+mn-cs"/>
              </a:defRPr>
            </a:pPr>
            <a:r>
              <a:rPr lang="en-US" sz="1800" b="1" dirty="0">
                <a:latin typeface="+mj-lt"/>
              </a:rPr>
              <a:t>Nuclei </a:t>
            </a:r>
            <a:r>
              <a:rPr lang="en-US" sz="1800" b="1" dirty="0" err="1">
                <a:latin typeface="+mj-lt"/>
              </a:rPr>
              <a:t>richiedenti</a:t>
            </a:r>
            <a:r>
              <a:rPr lang="en-US" sz="1800" b="1" dirty="0">
                <a:latin typeface="+mj-lt"/>
              </a:rPr>
              <a:t> in </a:t>
            </a:r>
            <a:r>
              <a:rPr lang="en-US" sz="1800" b="1" dirty="0" err="1">
                <a:latin typeface="+mj-lt"/>
              </a:rPr>
              <a:t>provincia</a:t>
            </a:r>
            <a:r>
              <a:rPr lang="en-US" sz="1800" b="1" dirty="0">
                <a:latin typeface="+mj-lt"/>
              </a:rPr>
              <a:t> di IMPERIA</a:t>
            </a:r>
          </a:p>
        </c:rich>
      </c:tx>
      <c:overlay val="0"/>
      <c:spPr>
        <a:solidFill>
          <a:srgbClr val="FFFF00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j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2.5024670886168915E-2"/>
          <c:y val="6.1548284118116518E-2"/>
          <c:w val="0.94995065822766211"/>
          <c:h val="0.865863470976742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RDC!$D$35</c:f>
              <c:strCache>
                <c:ptCount val="1"/>
                <c:pt idx="0">
                  <c:v>Nuclei richiedenti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etal">
              <a:bevelT w="88900" h="889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RDC!$E$34:$I$34</c:f>
              <c:strCache>
                <c:ptCount val="5"/>
                <c:pt idx="0">
                  <c:v>apr&gt;dic 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gen&gt;giu 2023</c:v>
                </c:pt>
              </c:strCache>
            </c:strRef>
          </c:cat>
          <c:val>
            <c:numRef>
              <c:f>RDC!$E$35:$I$35</c:f>
              <c:numCache>
                <c:formatCode>General</c:formatCode>
                <c:ptCount val="5"/>
                <c:pt idx="0">
                  <c:v>5973</c:v>
                </c:pt>
                <c:pt idx="1">
                  <c:v>5198</c:v>
                </c:pt>
                <c:pt idx="2">
                  <c:v>4257</c:v>
                </c:pt>
                <c:pt idx="3">
                  <c:v>4686</c:v>
                </c:pt>
                <c:pt idx="4">
                  <c:v>1718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C8-439A-BB9C-E08239A66C7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497313360"/>
        <c:axId val="1292467440"/>
      </c:barChart>
      <c:catAx>
        <c:axId val="1497313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92467440"/>
        <c:crosses val="autoZero"/>
        <c:auto val="1"/>
        <c:lblAlgn val="ctr"/>
        <c:lblOffset val="100"/>
        <c:noMultiLvlLbl val="0"/>
      </c:catAx>
      <c:valAx>
        <c:axId val="12924674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97313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/>
              <a:t>Occupazione in Agricoltura Silvicoltura e Pesca in Liguria nel 2° trimestre 2018-2023</a:t>
            </a:r>
          </a:p>
        </c:rich>
      </c:tx>
      <c:overlay val="0"/>
      <c:spPr>
        <a:solidFill>
          <a:srgbClr val="FFFF00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Foglio4!$C$28</c:f>
              <c:strCache>
                <c:ptCount val="1"/>
                <c:pt idx="0">
                  <c:v>ASP</c:v>
                </c:pt>
              </c:strCache>
            </c:strRef>
          </c:tx>
          <c:spPr>
            <a:solidFill>
              <a:srgbClr val="00B05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Foglio4!$D$27:$I$27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Foglio4!$D$28:$I$28</c:f>
              <c:numCache>
                <c:formatCode>#,##0.000_ ;\-#,##0.000\ </c:formatCode>
                <c:ptCount val="6"/>
                <c:pt idx="0">
                  <c:v>7.5540000000000003</c:v>
                </c:pt>
                <c:pt idx="1">
                  <c:v>12.87</c:v>
                </c:pt>
                <c:pt idx="2">
                  <c:v>11.022</c:v>
                </c:pt>
                <c:pt idx="3">
                  <c:v>15.438000000000001</c:v>
                </c:pt>
                <c:pt idx="4">
                  <c:v>8.4890000000000008</c:v>
                </c:pt>
                <c:pt idx="5">
                  <c:v>4.4800000000000004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F4-4F18-A90A-5479438CD6D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891942159"/>
        <c:axId val="1123346751"/>
      </c:barChart>
      <c:catAx>
        <c:axId val="8919421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23346751"/>
        <c:crosses val="autoZero"/>
        <c:auto val="1"/>
        <c:lblAlgn val="ctr"/>
        <c:lblOffset val="100"/>
        <c:noMultiLvlLbl val="0"/>
      </c:catAx>
      <c:valAx>
        <c:axId val="1123346751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.000_ ;\-#,##0.000\ " sourceLinked="1"/>
        <c:majorTickMark val="none"/>
        <c:minorTickMark val="none"/>
        <c:tickLblPos val="nextTo"/>
        <c:crossAx val="8919421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/>
              <a:t>occupati nei settori dell'Industria nel 2° trimestre 2018&gt;2023</a:t>
            </a:r>
          </a:p>
        </c:rich>
      </c:tx>
      <c:overlay val="0"/>
      <c:spPr>
        <a:solidFill>
          <a:srgbClr val="FFFF00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Foglio4!$C$34</c:f>
              <c:strCache>
                <c:ptCount val="1"/>
                <c:pt idx="0">
                  <c:v>TOTALE INDUSTRIA ESCLUSE COSTRUZIONI (b-e)</c:v>
                </c:pt>
              </c:strCache>
            </c:strRef>
          </c:tx>
          <c:spPr>
            <a:ln w="762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76200">
                <a:solidFill>
                  <a:srgbClr val="FF0000"/>
                </a:solidFill>
              </a:ln>
              <a:effectLst/>
            </c:spPr>
          </c:marker>
          <c:cat>
            <c:numRef>
              <c:f>Foglio4!$D$33:$I$33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Foglio4!$D$34:$I$34</c:f>
              <c:numCache>
                <c:formatCode>#,##0.000_ ;\-#,##0.000\ </c:formatCode>
                <c:ptCount val="6"/>
                <c:pt idx="0">
                  <c:v>81.251999999999995</c:v>
                </c:pt>
                <c:pt idx="1">
                  <c:v>80.635999999999996</c:v>
                </c:pt>
                <c:pt idx="2">
                  <c:v>71.516000000000005</c:v>
                </c:pt>
                <c:pt idx="3">
                  <c:v>81.334000000000003</c:v>
                </c:pt>
                <c:pt idx="4">
                  <c:v>78.372</c:v>
                </c:pt>
                <c:pt idx="5">
                  <c:v>93.509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871-4FE4-A609-9BE7C7799D92}"/>
            </c:ext>
          </c:extLst>
        </c:ser>
        <c:ser>
          <c:idx val="1"/>
          <c:order val="1"/>
          <c:tx>
            <c:strRef>
              <c:f>Foglio4!$C$35</c:f>
              <c:strCache>
                <c:ptCount val="1"/>
                <c:pt idx="0">
                  <c:v>costruzioni</c:v>
                </c:pt>
              </c:strCache>
            </c:strRef>
          </c:tx>
          <c:spPr>
            <a:ln w="5715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57150">
                <a:solidFill>
                  <a:srgbClr val="00B0F0"/>
                </a:solidFill>
              </a:ln>
              <a:effectLst/>
            </c:spPr>
          </c:marker>
          <c:cat>
            <c:numRef>
              <c:f>Foglio4!$D$33:$I$33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Foglio4!$D$35:$I$35</c:f>
              <c:numCache>
                <c:formatCode>#,##0.000_ ;\-#,##0.000\ </c:formatCode>
                <c:ptCount val="6"/>
                <c:pt idx="0">
                  <c:v>42.39</c:v>
                </c:pt>
                <c:pt idx="1">
                  <c:v>33.46</c:v>
                </c:pt>
                <c:pt idx="2">
                  <c:v>32.603000000000002</c:v>
                </c:pt>
                <c:pt idx="3">
                  <c:v>37.155999999999999</c:v>
                </c:pt>
                <c:pt idx="4">
                  <c:v>46.707999999999998</c:v>
                </c:pt>
                <c:pt idx="5">
                  <c:v>40.701000000000001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871-4FE4-A609-9BE7C7799D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5430671"/>
        <c:axId val="760597135"/>
      </c:lineChart>
      <c:catAx>
        <c:axId val="8054306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60597135"/>
        <c:crosses val="autoZero"/>
        <c:auto val="1"/>
        <c:lblAlgn val="ctr"/>
        <c:lblOffset val="100"/>
        <c:noMultiLvlLbl val="0"/>
      </c:catAx>
      <c:valAx>
        <c:axId val="760597135"/>
        <c:scaling>
          <c:orientation val="minMax"/>
          <c:min val="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0_ ;\-#,##0.000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054306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occupati nei settori dei Servizi nel 2° trimestre 2018&gt;2023</a:t>
            </a:r>
          </a:p>
        </c:rich>
      </c:tx>
      <c:layout>
        <c:manualLayout>
          <c:xMode val="edge"/>
          <c:yMode val="edge"/>
          <c:x val="5.6446154457965469E-2"/>
          <c:y val="1.0899217535112186E-2"/>
        </c:manualLayout>
      </c:layout>
      <c:overlay val="0"/>
      <c:spPr>
        <a:solidFill>
          <a:srgbClr val="FFFF00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3.0555555555555555E-2"/>
          <c:y val="0.22305555555555556"/>
          <c:w val="0.93888888888888888"/>
          <c:h val="0.66709006985412089"/>
        </c:manualLayout>
      </c:layout>
      <c:lineChart>
        <c:grouping val="standard"/>
        <c:varyColors val="0"/>
        <c:ser>
          <c:idx val="0"/>
          <c:order val="0"/>
          <c:tx>
            <c:strRef>
              <c:f>Foglio4!$C$42</c:f>
              <c:strCache>
                <c:ptCount val="1"/>
                <c:pt idx="0">
                  <c:v>C.A.R.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88900" h="88900"/>
              </a:sp3d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Foglio4!$D$41:$I$41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Foglio4!$D$42:$I$42</c:f>
              <c:numCache>
                <c:formatCode>#,##0.000_ ;\-#,##0.000\ </c:formatCode>
                <c:ptCount val="6"/>
                <c:pt idx="0">
                  <c:v>139.46799999999999</c:v>
                </c:pt>
                <c:pt idx="1">
                  <c:v>145.13900000000001</c:v>
                </c:pt>
                <c:pt idx="2">
                  <c:v>124.6</c:v>
                </c:pt>
                <c:pt idx="3">
                  <c:v>127.547</c:v>
                </c:pt>
                <c:pt idx="4">
                  <c:v>148.785</c:v>
                </c:pt>
                <c:pt idx="5">
                  <c:v>147.26900000000001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2C9-4E68-94AE-9303370F2B4B}"/>
            </c:ext>
          </c:extLst>
        </c:ser>
        <c:ser>
          <c:idx val="1"/>
          <c:order val="1"/>
          <c:tx>
            <c:strRef>
              <c:f>Foglio4!$C$43</c:f>
              <c:strCache>
                <c:ptCount val="1"/>
                <c:pt idx="0">
                  <c:v>A.A.S.</c:v>
                </c:pt>
              </c:strCache>
            </c:strRef>
          </c:tx>
          <c:spPr>
            <a:ln w="3175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rgbClr val="0070C0"/>
              </a:solidFill>
              <a:ln>
                <a:solidFill>
                  <a:srgbClr val="00B0F0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88900" h="88900"/>
              </a:sp3d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Foglio4!$D$41:$I$41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Foglio4!$D$43:$I$43</c:f>
              <c:numCache>
                <c:formatCode>#,##0.000_ ;\-#,##0.000\ </c:formatCode>
                <c:ptCount val="6"/>
                <c:pt idx="0">
                  <c:v>332.77100000000002</c:v>
                </c:pt>
                <c:pt idx="1">
                  <c:v>331.42399999999998</c:v>
                </c:pt>
                <c:pt idx="2">
                  <c:v>322.06099999999998</c:v>
                </c:pt>
                <c:pt idx="3">
                  <c:v>333.75099999999998</c:v>
                </c:pt>
                <c:pt idx="4">
                  <c:v>343.43700000000001</c:v>
                </c:pt>
                <c:pt idx="5">
                  <c:v>356.52100000000002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2C9-4E68-94AE-9303370F2B4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83608911"/>
        <c:axId val="491310015"/>
      </c:lineChart>
      <c:catAx>
        <c:axId val="88360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it-IT"/>
          </a:p>
        </c:txPr>
        <c:crossAx val="491310015"/>
        <c:crosses val="autoZero"/>
        <c:auto val="1"/>
        <c:lblAlgn val="ctr"/>
        <c:lblOffset val="100"/>
        <c:noMultiLvlLbl val="0"/>
      </c:catAx>
      <c:valAx>
        <c:axId val="491310015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.000_ ;\-#,##0.000\ " sourceLinked="1"/>
        <c:majorTickMark val="none"/>
        <c:minorTickMark val="none"/>
        <c:tickLblPos val="nextTo"/>
        <c:crossAx val="8836089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1867285055277175"/>
          <c:y val="2.0503788907264394E-2"/>
          <c:w val="0.26719975343991093"/>
          <c:h val="5.1596524572359491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2"/>
                </a:solidFill>
                <a:highlight>
                  <a:srgbClr val="FFFF00"/>
                </a:highlight>
                <a:latin typeface="+mn-lt"/>
                <a:ea typeface="+mn-ea"/>
                <a:cs typeface="+mn-cs"/>
              </a:defRPr>
            </a:pPr>
            <a:r>
              <a:rPr lang="it-IT" sz="1200" dirty="0">
                <a:highlight>
                  <a:srgbClr val="FFFF00"/>
                </a:highlight>
              </a:rPr>
              <a:t>OCCUPATI per</a:t>
            </a:r>
            <a:r>
              <a:rPr lang="it-IT" sz="1200" baseline="0" dirty="0">
                <a:highlight>
                  <a:srgbClr val="FFFF00"/>
                </a:highlight>
              </a:rPr>
              <a:t> genere nel 2° Trim. 2018-2023</a:t>
            </a:r>
            <a:endParaRPr lang="it-IT" sz="1200" dirty="0">
              <a:highlight>
                <a:srgbClr val="FFFF00"/>
              </a:highlight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2"/>
              </a:solidFill>
              <a:highlight>
                <a:srgbClr val="FFFF00"/>
              </a:highlight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0.13563707116721346"/>
          <c:y val="9.2865123703112548E-2"/>
          <c:w val="0.84032286458292804"/>
          <c:h val="0.74688728154790707"/>
        </c:manualLayout>
      </c:layout>
      <c:lineChart>
        <c:grouping val="standard"/>
        <c:varyColors val="0"/>
        <c:ser>
          <c:idx val="0"/>
          <c:order val="0"/>
          <c:tx>
            <c:strRef>
              <c:f>'Ateco 2007 - posizione professi'!$I$32</c:f>
              <c:strCache>
                <c:ptCount val="1"/>
                <c:pt idx="0">
                  <c:v>M</c:v>
                </c:pt>
              </c:strCache>
            </c:strRef>
          </c:tx>
          <c:spPr>
            <a:ln w="5715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'Ateco 2007 - posizione professi'!$J$31:$O$31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'Ateco 2007 - posizione professi'!$J$32:$O$32</c:f>
              <c:numCache>
                <c:formatCode>#,##0.000_ ;\-#,##0.000\ </c:formatCode>
                <c:ptCount val="6"/>
                <c:pt idx="0">
                  <c:v>339.81700000000001</c:v>
                </c:pt>
                <c:pt idx="1">
                  <c:v>336.09199999999998</c:v>
                </c:pt>
                <c:pt idx="2">
                  <c:v>316.839</c:v>
                </c:pt>
                <c:pt idx="3">
                  <c:v>333.65300000000002</c:v>
                </c:pt>
                <c:pt idx="4">
                  <c:v>357.71800000000002</c:v>
                </c:pt>
                <c:pt idx="5">
                  <c:v>358.90899999999999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224-4FF3-A8CD-B6B9F40481DA}"/>
            </c:ext>
          </c:extLst>
        </c:ser>
        <c:ser>
          <c:idx val="1"/>
          <c:order val="1"/>
          <c:tx>
            <c:strRef>
              <c:f>'Ateco 2007 - posizione professi'!$I$33</c:f>
              <c:strCache>
                <c:ptCount val="1"/>
                <c:pt idx="0">
                  <c:v>F</c:v>
                </c:pt>
              </c:strCache>
            </c:strRef>
          </c:tx>
          <c:spPr>
            <a:ln w="571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'Ateco 2007 - posizione professi'!$J$31:$O$31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'Ateco 2007 - posizione professi'!$J$33:$O$33</c:f>
              <c:numCache>
                <c:formatCode>#,##0.000_ ;\-#,##0.000\ </c:formatCode>
                <c:ptCount val="6"/>
                <c:pt idx="0">
                  <c:v>263.61700000000002</c:v>
                </c:pt>
                <c:pt idx="1">
                  <c:v>267.43700000000001</c:v>
                </c:pt>
                <c:pt idx="2">
                  <c:v>244.96299999999999</c:v>
                </c:pt>
                <c:pt idx="3">
                  <c:v>261.57299999999998</c:v>
                </c:pt>
                <c:pt idx="4">
                  <c:v>268.072</c:v>
                </c:pt>
                <c:pt idx="5">
                  <c:v>283.57100000000003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224-4FF3-A8CD-B6B9F40481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54574655"/>
        <c:axId val="1055287935"/>
      </c:lineChart>
      <c:catAx>
        <c:axId val="105457465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55287935"/>
        <c:crosses val="autoZero"/>
        <c:auto val="1"/>
        <c:lblAlgn val="ctr"/>
        <c:lblOffset val="100"/>
        <c:noMultiLvlLbl val="0"/>
      </c:catAx>
      <c:valAx>
        <c:axId val="1055287935"/>
        <c:scaling>
          <c:orientation val="minMax"/>
          <c:min val="22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0_ ;\-#,##0.000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54574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200" dirty="0"/>
              <a:t>Occupati</a:t>
            </a:r>
            <a:r>
              <a:rPr lang="it-IT" sz="1200" baseline="0" dirty="0"/>
              <a:t> per condizione professionale nel 2° trim. 2018&gt;2023</a:t>
            </a:r>
            <a:endParaRPr lang="it-IT" sz="1200" dirty="0"/>
          </a:p>
        </c:rich>
      </c:tx>
      <c:layout>
        <c:manualLayout>
          <c:xMode val="edge"/>
          <c:yMode val="edge"/>
          <c:x val="0.2177493952124297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2.9382306929639366E-2"/>
          <c:y val="0.13959869541446984"/>
          <c:w val="0.94123538614072122"/>
          <c:h val="0.793559017413326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Foglio4!$C$38</c:f>
              <c:strCache>
                <c:ptCount val="1"/>
                <c:pt idx="0">
                  <c:v>DIP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Foglio4!$D$37:$I$37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Foglio4!$D$38:$I$38</c:f>
              <c:numCache>
                <c:formatCode>#,##0.000_ ;\-#,##0.000\ </c:formatCode>
                <c:ptCount val="6"/>
                <c:pt idx="0">
                  <c:v>435.00900000000001</c:v>
                </c:pt>
                <c:pt idx="1">
                  <c:v>427.02800000000002</c:v>
                </c:pt>
                <c:pt idx="2">
                  <c:v>408.34199999999998</c:v>
                </c:pt>
                <c:pt idx="3">
                  <c:v>455.81299999999999</c:v>
                </c:pt>
                <c:pt idx="4">
                  <c:v>483.10500000000002</c:v>
                </c:pt>
                <c:pt idx="5">
                  <c:v>482.54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38-4D33-8C8A-3B182552CBAF}"/>
            </c:ext>
          </c:extLst>
        </c:ser>
        <c:ser>
          <c:idx val="1"/>
          <c:order val="1"/>
          <c:tx>
            <c:strRef>
              <c:f>Foglio4!$C$39</c:f>
              <c:strCache>
                <c:ptCount val="1"/>
                <c:pt idx="0">
                  <c:v>IND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Foglio4!$D$37:$I$37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Foglio4!$D$39:$I$39</c:f>
              <c:numCache>
                <c:formatCode>#,##0.000_ ;\-#,##0.000\ </c:formatCode>
                <c:ptCount val="6"/>
                <c:pt idx="0">
                  <c:v>168.42599999999999</c:v>
                </c:pt>
                <c:pt idx="1">
                  <c:v>176.50200000000001</c:v>
                </c:pt>
                <c:pt idx="2">
                  <c:v>153.46</c:v>
                </c:pt>
                <c:pt idx="3">
                  <c:v>139.41300000000001</c:v>
                </c:pt>
                <c:pt idx="4">
                  <c:v>142.684</c:v>
                </c:pt>
                <c:pt idx="5">
                  <c:v>159.94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38-4D33-8C8A-3B182552CBA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892583007"/>
        <c:axId val="1044992639"/>
      </c:barChart>
      <c:catAx>
        <c:axId val="892583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44992639"/>
        <c:crosses val="autoZero"/>
        <c:auto val="1"/>
        <c:lblAlgn val="ctr"/>
        <c:lblOffset val="100"/>
        <c:noMultiLvlLbl val="0"/>
      </c:catAx>
      <c:valAx>
        <c:axId val="1044992639"/>
        <c:scaling>
          <c:orientation val="minMax"/>
        </c:scaling>
        <c:delete val="1"/>
        <c:axPos val="l"/>
        <c:numFmt formatCode="#,##0.000_ ;\-#,##0.000\ " sourceLinked="1"/>
        <c:majorTickMark val="none"/>
        <c:minorTickMark val="none"/>
        <c:tickLblPos val="nextTo"/>
        <c:crossAx val="8925830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84019032667993387"/>
          <c:y val="8.6193136472465946E-4"/>
          <c:w val="0.15835065354074676"/>
          <c:h val="0.116390395334661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latin typeface="Arial Nova" panose="020B0504020202020204" pitchFamily="34" charset="0"/>
                <a:ea typeface="+mn-ea"/>
                <a:cs typeface="+mn-cs"/>
              </a:defRPr>
            </a:pPr>
            <a:r>
              <a:rPr lang="en-US" sz="1200" dirty="0" err="1">
                <a:highlight>
                  <a:srgbClr val="FFFF00"/>
                </a:highlight>
                <a:latin typeface="Arial Nova" panose="020B0504020202020204" pitchFamily="34" charset="0"/>
              </a:rPr>
              <a:t>Ripartizione</a:t>
            </a:r>
            <a:r>
              <a:rPr lang="en-US" sz="1200" dirty="0">
                <a:highlight>
                  <a:srgbClr val="FFFF00"/>
                </a:highlight>
                <a:latin typeface="Arial Nova" panose="020B0504020202020204" pitchFamily="34" charset="0"/>
              </a:rPr>
              <a:t> in % del </a:t>
            </a:r>
            <a:r>
              <a:rPr lang="en-US" sz="1200" dirty="0" err="1">
                <a:highlight>
                  <a:srgbClr val="FFFF00"/>
                </a:highlight>
                <a:latin typeface="Arial Nova" panose="020B0504020202020204" pitchFamily="34" charset="0"/>
              </a:rPr>
              <a:t>totale</a:t>
            </a:r>
            <a:r>
              <a:rPr lang="en-US" sz="1200" dirty="0">
                <a:highlight>
                  <a:srgbClr val="FFFF00"/>
                </a:highlight>
                <a:latin typeface="Arial Nova" panose="020B0504020202020204" pitchFamily="34" charset="0"/>
              </a:rPr>
              <a:t> </a:t>
            </a:r>
            <a:r>
              <a:rPr lang="en-US" sz="1200" dirty="0" err="1">
                <a:highlight>
                  <a:srgbClr val="FFFF00"/>
                </a:highlight>
                <a:latin typeface="Arial Nova" panose="020B0504020202020204" pitchFamily="34" charset="0"/>
              </a:rPr>
              <a:t>dei</a:t>
            </a:r>
            <a:r>
              <a:rPr lang="en-US" sz="1200" dirty="0">
                <a:highlight>
                  <a:srgbClr val="FFFF00"/>
                </a:highlight>
                <a:latin typeface="Arial Nova" panose="020B0504020202020204" pitchFamily="34" charset="0"/>
              </a:rPr>
              <a:t> nuclei </a:t>
            </a:r>
            <a:r>
              <a:rPr lang="en-US" sz="1200" dirty="0" err="1">
                <a:highlight>
                  <a:srgbClr val="FFFF00"/>
                </a:highlight>
                <a:latin typeface="Arial Nova" panose="020B0504020202020204" pitchFamily="34" charset="0"/>
              </a:rPr>
              <a:t>richiedenti</a:t>
            </a:r>
            <a:r>
              <a:rPr lang="en-US" sz="1200" dirty="0">
                <a:highlight>
                  <a:srgbClr val="FFFF00"/>
                </a:highlight>
                <a:latin typeface="Arial Nova" panose="020B0504020202020204" pitchFamily="34" charset="0"/>
              </a:rPr>
              <a:t> </a:t>
            </a:r>
            <a:r>
              <a:rPr lang="en-US" sz="1200" dirty="0" err="1">
                <a:highlight>
                  <a:srgbClr val="FFFF00"/>
                </a:highlight>
                <a:latin typeface="Arial Nova" panose="020B0504020202020204" pitchFamily="34" charset="0"/>
              </a:rPr>
              <a:t>il</a:t>
            </a:r>
            <a:r>
              <a:rPr lang="en-US" sz="1200" dirty="0">
                <a:highlight>
                  <a:srgbClr val="FFFF00"/>
                </a:highlight>
                <a:latin typeface="Arial Nova" panose="020B0504020202020204" pitchFamily="34" charset="0"/>
              </a:rPr>
              <a:t> </a:t>
            </a:r>
            <a:r>
              <a:rPr lang="en-US" sz="1200" dirty="0" err="1">
                <a:highlight>
                  <a:srgbClr val="FFFF00"/>
                </a:highlight>
                <a:latin typeface="Arial Nova" panose="020B0504020202020204" pitchFamily="34" charset="0"/>
              </a:rPr>
              <a:t>R+PdC</a:t>
            </a:r>
            <a:r>
              <a:rPr lang="en-US" sz="1200" dirty="0">
                <a:highlight>
                  <a:srgbClr val="FFFF00"/>
                </a:highlight>
                <a:latin typeface="Arial Nova" panose="020B0504020202020204" pitchFamily="34" charset="0"/>
              </a:rPr>
              <a:t> (2019&gt;2022)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highlight>
                <a:srgbClr val="FFFF00"/>
              </a:highlight>
              <a:latin typeface="Arial Nova" panose="020B0504020202020204" pitchFamily="34" charset="0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4.6798479234213375E-2"/>
          <c:y val="0.10818580399867812"/>
          <c:w val="0.74891635788173549"/>
          <c:h val="0.89181419600132195"/>
        </c:manualLayout>
      </c:layout>
      <c:doughnutChart>
        <c:varyColors val="1"/>
        <c:ser>
          <c:idx val="0"/>
          <c:order val="0"/>
          <c:tx>
            <c:strRef>
              <c:f>'Tavola 1.1.1 RdC'!$I$34</c:f>
              <c:strCache>
                <c:ptCount val="1"/>
                <c:pt idx="0">
                  <c:v>totale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39700" h="139700" prst="divot"/>
            </a:sp3d>
          </c:spPr>
          <c:dPt>
            <c:idx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c:spPr>
            <c:extLst>
              <c:ext xmlns:c16="http://schemas.microsoft.com/office/drawing/2014/chart" uri="{C3380CC4-5D6E-409C-BE32-E72D297353CC}">
                <c16:uniqueId val="{00000001-EAD1-4417-9A90-D8BBBB7D5FED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c:spPr>
            <c:extLst>
              <c:ext xmlns:c16="http://schemas.microsoft.com/office/drawing/2014/chart" uri="{C3380CC4-5D6E-409C-BE32-E72D297353CC}">
                <c16:uniqueId val="{00000003-EAD1-4417-9A90-D8BBBB7D5FED}"/>
              </c:ext>
            </c:extLst>
          </c:dPt>
          <c:dPt>
            <c:idx val="2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c:spPr>
            <c:extLst>
              <c:ext xmlns:c16="http://schemas.microsoft.com/office/drawing/2014/chart" uri="{C3380CC4-5D6E-409C-BE32-E72D297353CC}">
                <c16:uniqueId val="{00000005-EAD1-4417-9A90-D8BBBB7D5FE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c:spPr>
            <c:extLst>
              <c:ext xmlns:c16="http://schemas.microsoft.com/office/drawing/2014/chart" uri="{C3380CC4-5D6E-409C-BE32-E72D297353CC}">
                <c16:uniqueId val="{00000007-EAD1-4417-9A90-D8BBBB7D5FED}"/>
              </c:ext>
            </c:extLst>
          </c:dPt>
          <c:dLbls>
            <c:spPr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'Tavola 1.1.1 RdC'!$H$35:$H$38</c:f>
              <c:strCache>
                <c:ptCount val="4"/>
                <c:pt idx="0">
                  <c:v>Genova</c:v>
                </c:pt>
                <c:pt idx="1">
                  <c:v>Imperia</c:v>
                </c:pt>
                <c:pt idx="2">
                  <c:v>La Spezia</c:v>
                </c:pt>
                <c:pt idx="3">
                  <c:v>Savona</c:v>
                </c:pt>
              </c:strCache>
            </c:strRef>
          </c:cat>
          <c:val>
            <c:numRef>
              <c:f>'Tavola 1.1.1 RdC'!$I$35:$I$38</c:f>
              <c:numCache>
                <c:formatCode>0</c:formatCode>
                <c:ptCount val="4"/>
                <c:pt idx="0">
                  <c:v>66689</c:v>
                </c:pt>
                <c:pt idx="1">
                  <c:v>20112</c:v>
                </c:pt>
                <c:pt idx="2">
                  <c:v>12870</c:v>
                </c:pt>
                <c:pt idx="3">
                  <c:v>18613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AD1-4417-9A90-D8BBBB7D5FE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3016732283464567"/>
          <c:y val="0.29354901871562261"/>
          <c:w val="0.15512679481241315"/>
          <c:h val="0.36045372710646695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latin typeface="Arial Nova" panose="020B0504020202020204" pitchFamily="34" charset="0"/>
                <a:ea typeface="+mn-ea"/>
                <a:cs typeface="+mn-cs"/>
              </a:defRPr>
            </a:pPr>
            <a:r>
              <a:rPr lang="it-IT" sz="1400" dirty="0">
                <a:highlight>
                  <a:srgbClr val="FFFF00"/>
                </a:highlight>
                <a:latin typeface="Arial Nova" panose="020B0504020202020204" pitchFamily="34" charset="0"/>
              </a:rPr>
              <a:t>Nuclei richiedenti per anno e provincia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highlight>
                <a:srgbClr val="FFFF00"/>
              </a:highlight>
              <a:latin typeface="Arial Nova" panose="020B0504020202020204" pitchFamily="34" charset="0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'Tavola 1.1.1 RdC'!$I$44</c:f>
              <c:strCache>
                <c:ptCount val="1"/>
                <c:pt idx="0">
                  <c:v>Anno 2019
(Aprile - Dicembre)</c:v>
                </c:pt>
              </c:strCache>
            </c:strRef>
          </c:tx>
          <c:spPr>
            <a:solidFill>
              <a:srgbClr val="00206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'Tavola 1.1.1 RdC'!$H$45:$H$48</c:f>
              <c:strCache>
                <c:ptCount val="4"/>
                <c:pt idx="0">
                  <c:v>Genova</c:v>
                </c:pt>
                <c:pt idx="1">
                  <c:v>Imperia</c:v>
                </c:pt>
                <c:pt idx="2">
                  <c:v>La Spezia</c:v>
                </c:pt>
                <c:pt idx="3">
                  <c:v>Savona</c:v>
                </c:pt>
              </c:strCache>
            </c:strRef>
          </c:cat>
          <c:val>
            <c:numRef>
              <c:f>'Tavola 1.1.1 RdC'!$I$45:$I$48</c:f>
              <c:numCache>
                <c:formatCode>_-* #,##0_-;\-* #,##0_-;_-* "-"??_-;_-@_-</c:formatCode>
                <c:ptCount val="4"/>
                <c:pt idx="0">
                  <c:v>20154</c:v>
                </c:pt>
                <c:pt idx="1">
                  <c:v>5973</c:v>
                </c:pt>
                <c:pt idx="2">
                  <c:v>4277</c:v>
                </c:pt>
                <c:pt idx="3">
                  <c:v>5665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B7-4D5D-B613-0D01D8414F33}"/>
            </c:ext>
          </c:extLst>
        </c:ser>
        <c:ser>
          <c:idx val="1"/>
          <c:order val="1"/>
          <c:tx>
            <c:strRef>
              <c:f>'Tavola 1.1.1 RdC'!$J$44</c:f>
              <c:strCache>
                <c:ptCount val="1"/>
                <c:pt idx="0">
                  <c:v>Anno 2020
(Gennaio - Dicembre)</c:v>
                </c:pt>
              </c:strCache>
            </c:strRef>
          </c:tx>
          <c:spPr>
            <a:solidFill>
              <a:srgbClr val="00B0F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'Tavola 1.1.1 RdC'!$H$45:$H$48</c:f>
              <c:strCache>
                <c:ptCount val="4"/>
                <c:pt idx="0">
                  <c:v>Genova</c:v>
                </c:pt>
                <c:pt idx="1">
                  <c:v>Imperia</c:v>
                </c:pt>
                <c:pt idx="2">
                  <c:v>La Spezia</c:v>
                </c:pt>
                <c:pt idx="3">
                  <c:v>Savona</c:v>
                </c:pt>
              </c:strCache>
            </c:strRef>
          </c:cat>
          <c:val>
            <c:numRef>
              <c:f>'Tavola 1.1.1 RdC'!$J$45:$J$48</c:f>
              <c:numCache>
                <c:formatCode>_-* #,##0_-;\-* #,##0_-;_-* "-"??_-;_-@_-</c:formatCode>
                <c:ptCount val="4"/>
                <c:pt idx="0">
                  <c:v>18252</c:v>
                </c:pt>
                <c:pt idx="1">
                  <c:v>5198</c:v>
                </c:pt>
                <c:pt idx="2">
                  <c:v>3210</c:v>
                </c:pt>
                <c:pt idx="3">
                  <c:v>4782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B7-4D5D-B613-0D01D8414F33}"/>
            </c:ext>
          </c:extLst>
        </c:ser>
        <c:ser>
          <c:idx val="2"/>
          <c:order val="2"/>
          <c:tx>
            <c:strRef>
              <c:f>'Tavola 1.1.1 RdC'!$K$44</c:f>
              <c:strCache>
                <c:ptCount val="1"/>
                <c:pt idx="0">
                  <c:v>Anno 2021
(Gennaio - Dicembre)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'Tavola 1.1.1 RdC'!$H$45:$H$48</c:f>
              <c:strCache>
                <c:ptCount val="4"/>
                <c:pt idx="0">
                  <c:v>Genova</c:v>
                </c:pt>
                <c:pt idx="1">
                  <c:v>Imperia</c:v>
                </c:pt>
                <c:pt idx="2">
                  <c:v>La Spezia</c:v>
                </c:pt>
                <c:pt idx="3">
                  <c:v>Savona</c:v>
                </c:pt>
              </c:strCache>
            </c:strRef>
          </c:cat>
          <c:val>
            <c:numRef>
              <c:f>'Tavola 1.1.1 RdC'!$K$45:$K$48</c:f>
              <c:numCache>
                <c:formatCode>_-* #,##0_-;\-* #,##0_-;_-* "-"??_-;_-@_-</c:formatCode>
                <c:ptCount val="4"/>
                <c:pt idx="0">
                  <c:v>13607</c:v>
                </c:pt>
                <c:pt idx="1">
                  <c:v>4256</c:v>
                </c:pt>
                <c:pt idx="2">
                  <c:v>2573</c:v>
                </c:pt>
                <c:pt idx="3">
                  <c:v>3875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B7-4D5D-B613-0D01D8414F33}"/>
            </c:ext>
          </c:extLst>
        </c:ser>
        <c:ser>
          <c:idx val="3"/>
          <c:order val="3"/>
          <c:tx>
            <c:strRef>
              <c:f>'Tavola 1.1.1 RdC'!$L$44</c:f>
              <c:strCache>
                <c:ptCount val="1"/>
                <c:pt idx="0">
                  <c:v>Anno 2022
(Gennaio - Dicembre)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'Tavola 1.1.1 RdC'!$H$45:$H$48</c:f>
              <c:strCache>
                <c:ptCount val="4"/>
                <c:pt idx="0">
                  <c:v>Genova</c:v>
                </c:pt>
                <c:pt idx="1">
                  <c:v>Imperia</c:v>
                </c:pt>
                <c:pt idx="2">
                  <c:v>La Spezia</c:v>
                </c:pt>
                <c:pt idx="3">
                  <c:v>Savona</c:v>
                </c:pt>
              </c:strCache>
            </c:strRef>
          </c:cat>
          <c:val>
            <c:numRef>
              <c:f>'Tavola 1.1.1 RdC'!$L$45:$L$48</c:f>
              <c:numCache>
                <c:formatCode>_-* #,##0_-;\-* #,##0_-;_-* "-"??_-;_-@_-</c:formatCode>
                <c:ptCount val="4"/>
                <c:pt idx="0">
                  <c:v>14676</c:v>
                </c:pt>
                <c:pt idx="1">
                  <c:v>4685</c:v>
                </c:pt>
                <c:pt idx="2">
                  <c:v>2810</c:v>
                </c:pt>
                <c:pt idx="3">
                  <c:v>4291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0B7-4D5D-B613-0D01D8414F3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538583839"/>
        <c:axId val="1026599903"/>
      </c:barChart>
      <c:catAx>
        <c:axId val="53858383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26599903"/>
        <c:crosses val="autoZero"/>
        <c:auto val="1"/>
        <c:lblAlgn val="ctr"/>
        <c:lblOffset val="100"/>
        <c:noMultiLvlLbl val="0"/>
      </c:catAx>
      <c:valAx>
        <c:axId val="1026599903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385838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304211054500542"/>
          <c:y val="0.86026160229336357"/>
          <c:w val="0.66793538675312647"/>
          <c:h val="0.12222654273237335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 err="1">
                <a:highlight>
                  <a:srgbClr val="FFFF00"/>
                </a:highlight>
              </a:rPr>
              <a:t>Occupati</a:t>
            </a:r>
            <a:r>
              <a:rPr lang="en-US" sz="1600" dirty="0">
                <a:highlight>
                  <a:srgbClr val="FFFF00"/>
                </a:highlight>
              </a:rPr>
              <a:t> in Liguria e Imperia 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1.8697827749889949E-2"/>
          <c:y val="4.4692737430167783E-4"/>
          <c:w val="0.95444754859700043"/>
          <c:h val="0.99955307262569837"/>
        </c:manualLayout>
      </c:layout>
      <c:ofPieChart>
        <c:ofPieType val="pie"/>
        <c:varyColors val="1"/>
        <c:ser>
          <c:idx val="0"/>
          <c:order val="0"/>
          <c:tx>
            <c:strRef>
              <c:f>Foglio1!$B$3</c:f>
              <c:strCache>
                <c:ptCount val="1"/>
                <c:pt idx="0">
                  <c:v>2022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etal">
              <a:bevelT w="88900" h="88900"/>
            </a:sp3d>
          </c:spPr>
          <c:dPt>
            <c:idx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 w="88900" h="88900"/>
              </a:sp3d>
            </c:spPr>
            <c:extLst>
              <c:ext xmlns:c16="http://schemas.microsoft.com/office/drawing/2014/chart" uri="{C3380CC4-5D6E-409C-BE32-E72D297353CC}">
                <c16:uniqueId val="{00000001-5F78-4414-A133-0D674F388221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 w="88900" h="88900"/>
              </a:sp3d>
            </c:spPr>
            <c:extLst>
              <c:ext xmlns:c16="http://schemas.microsoft.com/office/drawing/2014/chart" uri="{C3380CC4-5D6E-409C-BE32-E72D297353CC}">
                <c16:uniqueId val="{00000003-5F78-4414-A133-0D674F388221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 w="88900" h="88900"/>
              </a:sp3d>
            </c:spPr>
            <c:extLst>
              <c:ext xmlns:c16="http://schemas.microsoft.com/office/drawing/2014/chart" uri="{C3380CC4-5D6E-409C-BE32-E72D297353CC}">
                <c16:uniqueId val="{00000005-5F78-4414-A133-0D674F388221}"/>
              </c:ext>
            </c:extLst>
          </c:dPt>
          <c:dLbls>
            <c:dLbl>
              <c:idx val="0"/>
              <c:spPr>
                <a:solidFill>
                  <a:srgbClr val="C00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F78-4414-A133-0D674F388221}"/>
                </c:ext>
              </c:extLst>
            </c:dLbl>
            <c:dLbl>
              <c:idx val="1"/>
              <c:layout>
                <c:manualLayout>
                  <c:x val="0.18602712160979878"/>
                  <c:y val="0.10359798775153106"/>
                </c:manualLayout>
              </c:layout>
              <c:spPr>
                <a:solidFill>
                  <a:srgbClr val="C00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F78-4414-A133-0D674F388221}"/>
                </c:ext>
              </c:extLst>
            </c:dLbl>
            <c:dLbl>
              <c:idx val="2"/>
              <c:layout>
                <c:manualLayout>
                  <c:x val="-9.5468285214348206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13,1%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F78-4414-A133-0D674F388221}"/>
                </c:ext>
              </c:extLst>
            </c:dLbl>
            <c:spPr>
              <a:solidFill>
                <a:srgbClr val="C00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Foglio1!$A$4:$A$5</c:f>
              <c:strCache>
                <c:ptCount val="2"/>
                <c:pt idx="0">
                  <c:v>Liguria</c:v>
                </c:pt>
                <c:pt idx="1">
                  <c:v>Imperia</c:v>
                </c:pt>
              </c:strCache>
            </c:strRef>
          </c:cat>
          <c:val>
            <c:numRef>
              <c:f>Foglio1!$B$4:$B$5</c:f>
              <c:numCache>
                <c:formatCode>General</c:formatCode>
                <c:ptCount val="2"/>
                <c:pt idx="0">
                  <c:v>616116</c:v>
                </c:pt>
                <c:pt idx="1">
                  <c:v>80904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F78-4414-A133-0D674F388221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gapWidth val="100"/>
        <c:secondPieSize val="75"/>
        <c:serLines>
          <c:spPr>
            <a:ln w="9525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6797015835104088"/>
          <c:y val="0.79245225631712235"/>
          <c:w val="0.48361584440042121"/>
          <c:h val="0.10508725515455819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cap="none" spc="5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Aperture nuove P. IVA</a:t>
            </a:r>
          </a:p>
        </c:rich>
      </c:tx>
      <c:overlay val="0"/>
      <c:spPr>
        <a:solidFill>
          <a:srgbClr val="FFFF00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cap="none" spc="50" baseline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0.10422472054739836"/>
          <c:y val="0.1843324053767022"/>
          <c:w val="0.86639297870277454"/>
          <c:h val="0.74307934971815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Foglio1!$A$9</c:f>
              <c:strCache>
                <c:ptCount val="1"/>
                <c:pt idx="0">
                  <c:v>Liguria</c:v>
                </c:pt>
              </c:strCache>
            </c:strRef>
          </c:tx>
          <c:spPr>
            <a:solidFill>
              <a:srgbClr val="002060"/>
            </a:solidFill>
            <a:ln w="25400" cap="flat" cmpd="sng" algn="ctr">
              <a:solidFill>
                <a:srgbClr val="00B0F0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Foglio1!$B$8:$E$8</c:f>
              <c:numCache>
                <c:formatCode>General</c:formatCode>
                <c:ptCount val="4"/>
                <c:pt idx="0">
                  <c:v>2012</c:v>
                </c:pt>
                <c:pt idx="1">
                  <c:v>2019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Foglio1!$B$9:$E$9</c:f>
              <c:numCache>
                <c:formatCode>General</c:formatCode>
                <c:ptCount val="4"/>
                <c:pt idx="0">
                  <c:v>14228</c:v>
                </c:pt>
                <c:pt idx="1">
                  <c:v>13894</c:v>
                </c:pt>
                <c:pt idx="2">
                  <c:v>12758</c:v>
                </c:pt>
                <c:pt idx="3">
                  <c:v>12803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98-4D61-9E52-CEF8298808C7}"/>
            </c:ext>
          </c:extLst>
        </c:ser>
        <c:ser>
          <c:idx val="1"/>
          <c:order val="1"/>
          <c:tx>
            <c:strRef>
              <c:f>Foglio1!$A$10</c:f>
              <c:strCache>
                <c:ptCount val="1"/>
                <c:pt idx="0">
                  <c:v>Imperia</c:v>
                </c:pt>
              </c:strCache>
            </c:strRef>
          </c:tx>
          <c:spPr>
            <a:solidFill>
              <a:srgbClr val="FFFF00"/>
            </a:solidFill>
            <a:ln w="25400" cap="flat" cmpd="sng" algn="ctr">
              <a:solidFill>
                <a:srgbClr val="FF0000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Foglio1!$B$8:$E$8</c:f>
              <c:numCache>
                <c:formatCode>General</c:formatCode>
                <c:ptCount val="4"/>
                <c:pt idx="0">
                  <c:v>2012</c:v>
                </c:pt>
                <c:pt idx="1">
                  <c:v>2019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Foglio1!$B$10:$E$10</c:f>
              <c:numCache>
                <c:formatCode>General</c:formatCode>
                <c:ptCount val="4"/>
                <c:pt idx="0">
                  <c:v>2152</c:v>
                </c:pt>
                <c:pt idx="1">
                  <c:v>2052</c:v>
                </c:pt>
                <c:pt idx="2">
                  <c:v>1929</c:v>
                </c:pt>
                <c:pt idx="3">
                  <c:v>2001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98-4D61-9E52-CEF8298808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1842220480"/>
        <c:axId val="1335564592"/>
      </c:barChart>
      <c:catAx>
        <c:axId val="1842220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335564592"/>
        <c:crosses val="autoZero"/>
        <c:auto val="1"/>
        <c:lblAlgn val="ctr"/>
        <c:lblOffset val="100"/>
        <c:noMultiLvlLbl val="0"/>
      </c:catAx>
      <c:valAx>
        <c:axId val="13355645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42220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3705669690358505"/>
          <c:y val="0.11537110933758979"/>
          <c:w val="0.51253101494290854"/>
          <c:h val="5.25436275772790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dirty="0"/>
              <a:t>Incidenza % sul totale pensioni</a:t>
            </a:r>
          </a:p>
        </c:rich>
      </c:tx>
      <c:layout>
        <c:manualLayout>
          <c:xMode val="edge"/>
          <c:yMode val="edge"/>
          <c:x val="8.1188551122059194E-2"/>
          <c:y val="0"/>
        </c:manualLayout>
      </c:layout>
      <c:overlay val="0"/>
      <c:spPr>
        <a:solidFill>
          <a:srgbClr val="FFFF00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Foglio2!$B$11</c:f>
              <c:strCache>
                <c:ptCount val="1"/>
                <c:pt idx="0">
                  <c:v>IM</c:v>
                </c:pt>
              </c:strCache>
            </c:strRef>
          </c:tx>
          <c:spPr>
            <a:solidFill>
              <a:srgbClr val="00B0F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Foglio2!$A$12:$A$14</c:f>
              <c:strCache>
                <c:ptCount val="3"/>
                <c:pt idx="0">
                  <c:v>lav. Dip.</c:v>
                </c:pt>
                <c:pt idx="1">
                  <c:v>lav. Aut.</c:v>
                </c:pt>
                <c:pt idx="2">
                  <c:v>assistenziali</c:v>
                </c:pt>
              </c:strCache>
            </c:strRef>
          </c:cat>
          <c:val>
            <c:numRef>
              <c:f>Foglio2!$B$12:$B$14</c:f>
              <c:numCache>
                <c:formatCode>General</c:formatCode>
                <c:ptCount val="3"/>
                <c:pt idx="0">
                  <c:v>40.4</c:v>
                </c:pt>
                <c:pt idx="1">
                  <c:v>41.9</c:v>
                </c:pt>
                <c:pt idx="2">
                  <c:v>17.3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CE-43E9-8DD9-77A8A0DF849F}"/>
            </c:ext>
          </c:extLst>
        </c:ser>
        <c:ser>
          <c:idx val="1"/>
          <c:order val="1"/>
          <c:tx>
            <c:strRef>
              <c:f>Foglio2!$C$11</c:f>
              <c:strCache>
                <c:ptCount val="1"/>
                <c:pt idx="0">
                  <c:v>LIGURIA</c:v>
                </c:pt>
              </c:strCache>
            </c:strRef>
          </c:tx>
          <c:spPr>
            <a:solidFill>
              <a:srgbClr val="C0000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Foglio2!$A$12:$A$14</c:f>
              <c:strCache>
                <c:ptCount val="3"/>
                <c:pt idx="0">
                  <c:v>lav. Dip.</c:v>
                </c:pt>
                <c:pt idx="1">
                  <c:v>lav. Aut.</c:v>
                </c:pt>
                <c:pt idx="2">
                  <c:v>assistenziali</c:v>
                </c:pt>
              </c:strCache>
            </c:strRef>
          </c:cat>
          <c:val>
            <c:numRef>
              <c:f>Foglio2!$C$12:$C$14</c:f>
              <c:numCache>
                <c:formatCode>General</c:formatCode>
                <c:ptCount val="3"/>
                <c:pt idx="0">
                  <c:v>52.4</c:v>
                </c:pt>
                <c:pt idx="1">
                  <c:v>29.7</c:v>
                </c:pt>
                <c:pt idx="2">
                  <c:v>16.899999999999999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CE-43E9-8DD9-77A8A0DF849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156667167"/>
        <c:axId val="1166045359"/>
      </c:barChart>
      <c:catAx>
        <c:axId val="11566671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66045359"/>
        <c:crosses val="autoZero"/>
        <c:auto val="1"/>
        <c:lblAlgn val="ctr"/>
        <c:lblOffset val="100"/>
        <c:noMultiLvlLbl val="0"/>
      </c:catAx>
      <c:valAx>
        <c:axId val="1166045359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1566671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+mn-lt"/>
                <a:ea typeface="+mn-ea"/>
                <a:cs typeface="+mn-cs"/>
              </a:defRPr>
            </a:pP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Importo pensioni</a:t>
            </a:r>
            <a:r>
              <a:rPr lang="it-IT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 IM e Liguria 2022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Foglio2!$B$6</c:f>
              <c:strCache>
                <c:ptCount val="1"/>
                <c:pt idx="0">
                  <c:v>IM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Foglio2!$A$7:$A$10</c:f>
              <c:strCache>
                <c:ptCount val="4"/>
                <c:pt idx="0">
                  <c:v>lav. Dip.</c:v>
                </c:pt>
                <c:pt idx="1">
                  <c:v>lav. Aut.</c:v>
                </c:pt>
                <c:pt idx="2">
                  <c:v>assistenziali</c:v>
                </c:pt>
                <c:pt idx="3">
                  <c:v>totale</c:v>
                </c:pt>
              </c:strCache>
            </c:strRef>
          </c:cat>
          <c:val>
            <c:numRef>
              <c:f>Foglio2!$B$7:$B$10</c:f>
              <c:numCache>
                <c:formatCode>General</c:formatCode>
                <c:ptCount val="4"/>
                <c:pt idx="0">
                  <c:v>1130.5899999999999</c:v>
                </c:pt>
                <c:pt idx="1">
                  <c:v>756.58</c:v>
                </c:pt>
                <c:pt idx="2">
                  <c:v>495.78</c:v>
                </c:pt>
                <c:pt idx="3">
                  <c:v>869.09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58-4540-818C-CF37FFE1BEB9}"/>
            </c:ext>
          </c:extLst>
        </c:ser>
        <c:ser>
          <c:idx val="1"/>
          <c:order val="1"/>
          <c:tx>
            <c:strRef>
              <c:f>Foglio2!$C$6</c:f>
              <c:strCache>
                <c:ptCount val="1"/>
                <c:pt idx="0">
                  <c:v>LIGURIA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Foglio2!$A$7:$A$10</c:f>
              <c:strCache>
                <c:ptCount val="4"/>
                <c:pt idx="0">
                  <c:v>lav. Dip.</c:v>
                </c:pt>
                <c:pt idx="1">
                  <c:v>lav. Aut.</c:v>
                </c:pt>
                <c:pt idx="2">
                  <c:v>assistenziali</c:v>
                </c:pt>
                <c:pt idx="3">
                  <c:v>totale</c:v>
                </c:pt>
              </c:strCache>
            </c:strRef>
          </c:cat>
          <c:val>
            <c:numRef>
              <c:f>Foglio2!$C$7:$C$10</c:f>
              <c:numCache>
                <c:formatCode>General</c:formatCode>
                <c:ptCount val="4"/>
                <c:pt idx="0">
                  <c:v>1400.88</c:v>
                </c:pt>
                <c:pt idx="1">
                  <c:v>819.65</c:v>
                </c:pt>
                <c:pt idx="2">
                  <c:v>493.88</c:v>
                </c:pt>
                <c:pt idx="3">
                  <c:v>1079.8499999999999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58-4540-818C-CF37FFE1BE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41015007"/>
        <c:axId val="1164877407"/>
      </c:barChart>
      <c:catAx>
        <c:axId val="124101500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64877407"/>
        <c:crosses val="autoZero"/>
        <c:auto val="1"/>
        <c:lblAlgn val="ctr"/>
        <c:lblOffset val="100"/>
        <c:noMultiLvlLbl val="0"/>
      </c:catAx>
      <c:valAx>
        <c:axId val="11648774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410150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4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5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6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9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0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3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4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3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0.03676</cdr:x>
      <cdr:y>0</cdr:y>
    </cdr:from>
    <cdr:to>
      <cdr:x>0.95772</cdr:x>
      <cdr:y>0.12112</cdr:y>
    </cdr:to>
    <cdr:sp macro="" textlink="">
      <cdr:nvSpPr>
        <cdr:cNvPr id="2" name="Rettangolo 1">
          <a:extLst xmlns:a="http://schemas.openxmlformats.org/drawingml/2006/main">
            <a:ext uri="{FF2B5EF4-FFF2-40B4-BE49-F238E27FC236}">
              <a16:creationId xmlns:a16="http://schemas.microsoft.com/office/drawing/2014/main" id="{E9EED692-F6F2-49F8-BD1E-1EC63C134C74}"/>
            </a:ext>
          </a:extLst>
        </cdr:cNvPr>
        <cdr:cNvSpPr/>
      </cdr:nvSpPr>
      <cdr:spPr>
        <a:xfrm xmlns:a="http://schemas.openxmlformats.org/drawingml/2006/main">
          <a:off x="190501" y="0"/>
          <a:ext cx="4772024" cy="52705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it-IT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Incidenza part-time sul totale assunzioni per sesso e provincia (2022)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A5492-086E-41A2-BC40-C5131F9248CA}" type="datetimeFigureOut">
              <a:rPr lang="it-IT" smtClean="0"/>
              <a:t>13/09/2023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87C17E-CFB0-46B1-84E9-67CA01E968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8838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87C17E-CFB0-46B1-84E9-67CA01E9684B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4282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87C17E-CFB0-46B1-84E9-67CA01E9684B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2412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9/13/2023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9/13/2023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9/13/2023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9/13/2023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9/13/2023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9/13/2023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chart" Target="../charts/char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4D4A23-100C-4969-9CFD-3B28A201B3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1534" y="1353312"/>
            <a:ext cx="10171522" cy="3035808"/>
          </a:xfrm>
        </p:spPr>
        <p:txBody>
          <a:bodyPr/>
          <a:lstStyle/>
          <a:p>
            <a:pPr algn="ctr"/>
            <a:r>
              <a:rPr lang="it-IT" sz="6000" dirty="0"/>
              <a:t>Imperia 2022</a:t>
            </a:r>
            <a:br>
              <a:rPr lang="it-IT" sz="6000" dirty="0"/>
            </a:br>
            <a:r>
              <a:rPr lang="it-IT" sz="4400" dirty="0"/>
              <a:t>anno terzo [e ultimo ?] dell’era pandemica: </a:t>
            </a:r>
            <a:br>
              <a:rPr lang="it-IT" sz="4400" dirty="0"/>
            </a:br>
            <a:r>
              <a:rPr lang="it-IT" sz="5400" dirty="0"/>
              <a:t>il futuro è già passato </a:t>
            </a:r>
            <a:br>
              <a:rPr lang="it-IT" sz="5400" dirty="0"/>
            </a:br>
            <a:r>
              <a:rPr lang="it-IT" sz="5400" dirty="0"/>
              <a:t>e non ce ne siamo nemmeno accorti</a:t>
            </a:r>
            <a:endParaRPr lang="it-IT" sz="60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B28558B-A4FA-47F3-BB7B-AA3FAFEFC9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1534" y="4389120"/>
            <a:ext cx="8653806" cy="2124802"/>
          </a:xfrm>
        </p:spPr>
        <p:txBody>
          <a:bodyPr>
            <a:normAutofit/>
          </a:bodyPr>
          <a:lstStyle/>
          <a:p>
            <a:pPr algn="ctr"/>
            <a:r>
              <a:rPr lang="it-IT" sz="2000" b="1" dirty="0"/>
              <a:t>Report sui fondamentali socio-economici della provincia di Imperia dell’anno 2022 e 1° semestre 2023.</a:t>
            </a:r>
          </a:p>
          <a:p>
            <a:pPr algn="ctr"/>
            <a:r>
              <a:rPr lang="it-IT" sz="2000" b="1" dirty="0"/>
              <a:t>Elaborazione e grafici a cura di Marco De Silva, Responsabile Ufficio Economico CGIL Genova e Liguria su dati di fonte Istat, Inps, Inail, Ministero Finanze, Unioncamere, Osservatorio Turistico Regionale.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82B3A0B-78FF-45DC-B030-23AA3ED3C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109" y="16111"/>
            <a:ext cx="1888503" cy="133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537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10D076-8043-46CB-B24B-520A5D84D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096000" cy="3173506"/>
          </a:xfrm>
        </p:spPr>
        <p:txBody>
          <a:bodyPr>
            <a:normAutofit/>
          </a:bodyPr>
          <a:lstStyle/>
          <a:p>
            <a:pPr algn="ctr"/>
            <a:r>
              <a:rPr lang="it-IT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Dsu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b="1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isee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(2022)</a:t>
            </a:r>
            <a:br>
              <a:rPr lang="it-IT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3600" b="1">
                <a:solidFill>
                  <a:srgbClr val="FF0000"/>
                </a:solidFill>
              </a:rPr>
              <a:t>DSU </a:t>
            </a:r>
            <a:r>
              <a:rPr lang="it-IT" sz="2400" b="1">
                <a:solidFill>
                  <a:srgbClr val="FF0000"/>
                </a:solidFill>
              </a:rPr>
              <a:t>&gt; </a:t>
            </a:r>
            <a:r>
              <a:rPr lang="it-IT" sz="2400" b="1" dirty="0">
                <a:solidFill>
                  <a:srgbClr val="FF0000"/>
                </a:solidFill>
              </a:rPr>
              <a:t>7,7</a:t>
            </a:r>
            <a:r>
              <a:rPr lang="it-IT" sz="2400" b="1">
                <a:solidFill>
                  <a:srgbClr val="FF0000"/>
                </a:solidFill>
              </a:rPr>
              <a:t>% </a:t>
            </a:r>
            <a:r>
              <a:rPr lang="it-IT" sz="2400" b="1" cap="none">
                <a:solidFill>
                  <a:srgbClr val="FF0000"/>
                </a:solidFill>
              </a:rPr>
              <a:t>valore </a:t>
            </a:r>
            <a:r>
              <a:rPr lang="it-IT" sz="2400" b="1" cap="none" dirty="0">
                <a:solidFill>
                  <a:srgbClr val="FF0000"/>
                </a:solidFill>
              </a:rPr>
              <a:t>nullo     </a:t>
            </a:r>
            <a:br>
              <a:rPr lang="it-IT" sz="2400" b="1" dirty="0">
                <a:solidFill>
                  <a:srgbClr val="FF0000"/>
                </a:solidFill>
              </a:rPr>
            </a:br>
            <a:r>
              <a:rPr lang="it-IT" sz="2400" b="1" dirty="0">
                <a:solidFill>
                  <a:srgbClr val="FF0000"/>
                </a:solidFill>
              </a:rPr>
              <a:t>50,1% sotto i 10.000 euro</a:t>
            </a:r>
            <a:br>
              <a:rPr lang="it-IT" sz="2400" b="1" dirty="0">
                <a:solidFill>
                  <a:srgbClr val="FF0000"/>
                </a:solidFill>
              </a:rPr>
            </a:br>
            <a:r>
              <a:rPr lang="it-IT" sz="2400" b="1" dirty="0">
                <a:solidFill>
                  <a:srgbClr val="FF0000"/>
                </a:solidFill>
              </a:rPr>
              <a:t>ISEE&gt; </a:t>
            </a:r>
            <a:r>
              <a:rPr lang="it-IT" sz="2400" b="1" cap="none" dirty="0">
                <a:solidFill>
                  <a:srgbClr val="FF0000"/>
                </a:solidFill>
              </a:rPr>
              <a:t>media di </a:t>
            </a:r>
            <a:r>
              <a:rPr lang="it-IT" sz="2400" b="1" dirty="0">
                <a:solidFill>
                  <a:srgbClr val="FF0000"/>
                </a:solidFill>
              </a:rPr>
              <a:t>12.548 </a:t>
            </a:r>
            <a:r>
              <a:rPr lang="it-IT" sz="2400" b="1" cap="none" dirty="0">
                <a:solidFill>
                  <a:srgbClr val="FF0000"/>
                </a:solidFill>
              </a:rPr>
              <a:t>euro</a:t>
            </a:r>
            <a:r>
              <a:rPr lang="it-IT" sz="2400" b="1" dirty="0">
                <a:solidFill>
                  <a:srgbClr val="FF0000"/>
                </a:solidFill>
              </a:rPr>
              <a:t> (+10,8% sul 2021 </a:t>
            </a:r>
            <a:r>
              <a:rPr lang="it-IT" sz="2400" b="1" cap="none" dirty="0">
                <a:solidFill>
                  <a:srgbClr val="FF0000"/>
                </a:solidFill>
              </a:rPr>
              <a:t>ma -19,6% dalla media regionale di 15.599,78 euro)</a:t>
            </a:r>
            <a:endParaRPr lang="it-IT" sz="2400" b="1" dirty="0">
              <a:solidFill>
                <a:srgbClr val="FF0000"/>
              </a:solidFill>
            </a:endParaRP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09D73664-19C7-458C-B938-2148DFFDB32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3086100"/>
            <a:ext cx="6246676" cy="3742047"/>
          </a:xfrm>
          <a:prstGeom prst="rect">
            <a:avLst/>
          </a:prstGeom>
        </p:spPr>
      </p:pic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C7ECB479-C0B4-4013-BFFA-3A1BA31AD59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55114" y="3715738"/>
            <a:ext cx="5683624" cy="3142262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153A3E25-D60A-4694-AFDF-3884B75F5E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9199" y="29854"/>
            <a:ext cx="5873894" cy="352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609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354BCD-3C59-445B-A0F7-EB4E3BC4F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175" y="71718"/>
            <a:ext cx="11388413" cy="2022258"/>
          </a:xfrm>
        </p:spPr>
        <p:txBody>
          <a:bodyPr>
            <a:normAutofit fontScale="90000"/>
          </a:bodyPr>
          <a:lstStyle/>
          <a:p>
            <a:pPr algn="ctr"/>
            <a:r>
              <a:rPr lang="it-IT" sz="6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Occupazione </a:t>
            </a:r>
            <a:r>
              <a:rPr lang="it-IT" sz="4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(Istat, 2022): </a:t>
            </a:r>
            <a:r>
              <a:rPr lang="it-IT" sz="6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80.904 (+3,6% </a:t>
            </a:r>
            <a:r>
              <a:rPr lang="it-IT" sz="31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sul</a:t>
            </a:r>
            <a:r>
              <a:rPr lang="it-IT" sz="6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2021)</a:t>
            </a:r>
            <a:br>
              <a:rPr lang="it-IT" sz="6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dirty="0" err="1"/>
              <a:t>imperia</a:t>
            </a:r>
            <a:r>
              <a:rPr lang="it-IT" dirty="0"/>
              <a:t> vale il 13,1% degli occupati ed </a:t>
            </a:r>
            <a:br>
              <a:rPr lang="it-IT" dirty="0"/>
            </a:br>
            <a:r>
              <a:rPr lang="it-IT" dirty="0"/>
              <a:t>il 17,8% dei disoccupati della </a:t>
            </a:r>
            <a:r>
              <a:rPr lang="it-IT" dirty="0" err="1"/>
              <a:t>liguria</a:t>
            </a:r>
            <a:r>
              <a:rPr lang="it-IT" dirty="0"/>
              <a:t>.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10A0D68-B520-4C9C-B36F-03EED4D081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5424364" cy="3977640"/>
          </a:xfrm>
        </p:spPr>
        <p:txBody>
          <a:bodyPr>
            <a:normAutofit fontScale="85000" lnSpcReduction="20000"/>
          </a:bodyPr>
          <a:lstStyle/>
          <a:p>
            <a:r>
              <a:rPr lang="it-IT" b="1" dirty="0"/>
              <a:t>58,2% maschi (+9,4% TOP)</a:t>
            </a:r>
          </a:p>
          <a:p>
            <a:r>
              <a:rPr lang="it-IT" b="1" dirty="0"/>
              <a:t>41,8% femmine (-3,5% down) </a:t>
            </a:r>
          </a:p>
          <a:p>
            <a:r>
              <a:rPr lang="it-IT" b="1" dirty="0"/>
              <a:t>62,1% tasso occupazione (+2,2 p.p.)</a:t>
            </a:r>
          </a:p>
          <a:p>
            <a:r>
              <a:rPr lang="it-IT" b="1" dirty="0"/>
              <a:t>9,2% tasso disoccupazione (-1,9 p.p.)</a:t>
            </a:r>
          </a:p>
          <a:p>
            <a:r>
              <a:rPr lang="it-IT" b="1" dirty="0"/>
              <a:t>31,4% tasso inattività (-1,1 p.p.)</a:t>
            </a:r>
          </a:p>
          <a:p>
            <a:r>
              <a:rPr lang="it-IT" b="1" dirty="0"/>
              <a:t>Agricoltura:4.884 (-31,4%)</a:t>
            </a:r>
          </a:p>
          <a:p>
            <a:r>
              <a:rPr lang="it-IT" b="1" dirty="0" err="1"/>
              <a:t>Ind</a:t>
            </a:r>
            <a:r>
              <a:rPr lang="it-IT" b="1" dirty="0"/>
              <a:t>. </a:t>
            </a:r>
            <a:r>
              <a:rPr lang="it-IT" b="1" dirty="0" err="1"/>
              <a:t>Manif</a:t>
            </a:r>
            <a:r>
              <a:rPr lang="it-IT" b="1" dirty="0"/>
              <a:t>.: 7.361 (20,9%)</a:t>
            </a:r>
          </a:p>
          <a:p>
            <a:r>
              <a:rPr lang="it-IT" b="1" dirty="0"/>
              <a:t>Costruzioni: 10.560 (+55,6%)</a:t>
            </a:r>
          </a:p>
          <a:p>
            <a:r>
              <a:rPr lang="it-IT" b="1" dirty="0"/>
              <a:t>Comm. Turismo: 23.429 (+5,5%)</a:t>
            </a:r>
          </a:p>
          <a:p>
            <a:r>
              <a:rPr lang="it-IT" b="1" dirty="0"/>
              <a:t>Altri Servizi: 34.670 (-3,4%)</a:t>
            </a:r>
          </a:p>
          <a:p>
            <a:r>
              <a:rPr lang="it-IT" b="1" dirty="0"/>
              <a:t>Dipendenti: 58.965 (+7,5%)</a:t>
            </a:r>
          </a:p>
          <a:p>
            <a:r>
              <a:rPr lang="it-IT" b="1" dirty="0"/>
              <a:t>Indipendenti: 21.939 (-5,5%)</a:t>
            </a:r>
          </a:p>
          <a:p>
            <a:pPr marL="0" indent="0">
              <a:buNone/>
            </a:pPr>
            <a:endParaRPr lang="it-IT" b="1" dirty="0"/>
          </a:p>
        </p:txBody>
      </p:sp>
      <p:graphicFrame>
        <p:nvGraphicFramePr>
          <p:cNvPr id="5" name="Segnaposto contenuto 4">
            <a:extLst>
              <a:ext uri="{FF2B5EF4-FFF2-40B4-BE49-F238E27FC236}">
                <a16:creationId xmlns:a16="http://schemas.microsoft.com/office/drawing/2014/main" id="{05D0C942-E2DB-4D1B-AE41-A4F2C46575B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36748417"/>
              </p:ext>
            </p:extLst>
          </p:nvPr>
        </p:nvGraphicFramePr>
        <p:xfrm>
          <a:off x="400175" y="2193925"/>
          <a:ext cx="5424364" cy="3978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66889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C9258C1F-CA98-4091-A8DE-CB429E85A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516" y="22719"/>
            <a:ext cx="10058400" cy="1609344"/>
          </a:xfrm>
        </p:spPr>
        <p:txBody>
          <a:bodyPr/>
          <a:lstStyle/>
          <a:p>
            <a:pPr algn="ctr"/>
            <a:r>
              <a:rPr lang="it-IT" dirty="0"/>
              <a:t>Imperia migliora ma</a:t>
            </a:r>
            <a:br>
              <a:rPr lang="it-IT" dirty="0"/>
            </a:br>
            <a:r>
              <a:rPr lang="it-IT" dirty="0"/>
              <a:t> non basta ancora…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50CE9FC-2947-4566-935E-329F114F4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537" y="1508289"/>
            <a:ext cx="11802358" cy="5147035"/>
          </a:xfrm>
        </p:spPr>
        <p:txBody>
          <a:bodyPr>
            <a:noAutofit/>
          </a:bodyPr>
          <a:lstStyle/>
          <a:p>
            <a:r>
              <a:rPr lang="it-IT" sz="2400" dirty="0"/>
              <a:t>Ha sempre il tasso di </a:t>
            </a:r>
            <a:r>
              <a:rPr lang="it-IT" sz="2400" dirty="0">
                <a:highlight>
                  <a:srgbClr val="FFFF00"/>
                </a:highlight>
              </a:rPr>
              <a:t>occupazione</a:t>
            </a:r>
            <a:r>
              <a:rPr lang="it-IT" sz="2400" dirty="0"/>
              <a:t> più basso (62,1%) e di </a:t>
            </a:r>
            <a:r>
              <a:rPr lang="it-IT" sz="2400" dirty="0">
                <a:highlight>
                  <a:srgbClr val="FFFF00"/>
                </a:highlight>
              </a:rPr>
              <a:t>disoccupazione</a:t>
            </a:r>
            <a:r>
              <a:rPr lang="it-IT" sz="2400" dirty="0"/>
              <a:t> più alto (9,2%) della Liguria e di tutte le altre province.</a:t>
            </a:r>
          </a:p>
          <a:p>
            <a:r>
              <a:rPr lang="it-IT" sz="2400" dirty="0"/>
              <a:t>L’incidenza più alta dell’occupazione in </a:t>
            </a:r>
            <a:r>
              <a:rPr lang="it-IT" sz="2400" dirty="0">
                <a:highlight>
                  <a:srgbClr val="FFFF00"/>
                </a:highlight>
              </a:rPr>
              <a:t>Agricoltura</a:t>
            </a:r>
            <a:r>
              <a:rPr lang="it-IT" sz="2400" dirty="0"/>
              <a:t> e Pesca sul totale (6,0%)</a:t>
            </a:r>
          </a:p>
          <a:p>
            <a:r>
              <a:rPr lang="it-IT" sz="2400" dirty="0"/>
              <a:t>L’incidenza maggiore dell’occupazione nel </a:t>
            </a:r>
            <a:r>
              <a:rPr lang="it-IT" sz="2400" dirty="0">
                <a:highlight>
                  <a:srgbClr val="FFFF00"/>
                </a:highlight>
              </a:rPr>
              <a:t>Turismo</a:t>
            </a:r>
            <a:r>
              <a:rPr lang="it-IT" sz="2400" dirty="0"/>
              <a:t> e </a:t>
            </a:r>
            <a:r>
              <a:rPr lang="it-IT" sz="2400" dirty="0">
                <a:highlight>
                  <a:srgbClr val="FFFF00"/>
                </a:highlight>
              </a:rPr>
              <a:t>Commercio</a:t>
            </a:r>
            <a:r>
              <a:rPr lang="it-IT" sz="2400" dirty="0"/>
              <a:t> sul totale dell’occupazione (29%) in Liguria</a:t>
            </a:r>
          </a:p>
          <a:p>
            <a:r>
              <a:rPr lang="it-IT" sz="2400" dirty="0"/>
              <a:t>La percentuale più bassa degli occupati nell’</a:t>
            </a:r>
            <a:r>
              <a:rPr lang="it-IT" sz="2400" dirty="0">
                <a:highlight>
                  <a:srgbClr val="FFFF00"/>
                </a:highlight>
              </a:rPr>
              <a:t>Industria</a:t>
            </a:r>
            <a:r>
              <a:rPr lang="it-IT" sz="2400" dirty="0"/>
              <a:t> (9,1%)</a:t>
            </a:r>
          </a:p>
          <a:p>
            <a:r>
              <a:rPr lang="it-IT" sz="2400" dirty="0"/>
              <a:t>Il calo maggiore dell’occupazione </a:t>
            </a:r>
            <a:r>
              <a:rPr lang="it-IT" sz="2400" dirty="0">
                <a:highlight>
                  <a:srgbClr val="FFFF00"/>
                </a:highlight>
              </a:rPr>
              <a:t>femminile</a:t>
            </a:r>
            <a:r>
              <a:rPr lang="it-IT" sz="2400" dirty="0"/>
              <a:t> (-3,5%/-1.239 unità)</a:t>
            </a:r>
          </a:p>
          <a:p>
            <a:r>
              <a:rPr lang="it-IT" sz="2400" dirty="0"/>
              <a:t>L’incremento maggiore dell’occupazione </a:t>
            </a:r>
            <a:r>
              <a:rPr lang="it-IT" sz="2400" dirty="0">
                <a:highlight>
                  <a:srgbClr val="FFFF00"/>
                </a:highlight>
              </a:rPr>
              <a:t>maschile</a:t>
            </a:r>
            <a:r>
              <a:rPr lang="it-IT" sz="2400" dirty="0"/>
              <a:t> (+9,4%/+4.058 unità)</a:t>
            </a:r>
          </a:p>
          <a:p>
            <a:r>
              <a:rPr lang="it-IT" sz="2400" dirty="0"/>
              <a:t>L’aumento maggiore in percentuale degli occupati nelle </a:t>
            </a:r>
            <a:r>
              <a:rPr lang="it-IT" sz="2400" dirty="0">
                <a:highlight>
                  <a:srgbClr val="FFFF00"/>
                </a:highlight>
              </a:rPr>
              <a:t>Costruzioni</a:t>
            </a:r>
            <a:r>
              <a:rPr lang="it-IT" sz="2400" dirty="0"/>
              <a:t> (+55,6%) rispetto all’anno precedente</a:t>
            </a:r>
          </a:p>
          <a:p>
            <a:r>
              <a:rPr lang="it-IT" sz="2400" dirty="0"/>
              <a:t>L’incidenza minore dell’occupazione nelle </a:t>
            </a:r>
            <a:r>
              <a:rPr lang="it-IT" sz="2400" dirty="0">
                <a:highlight>
                  <a:srgbClr val="FFFF00"/>
                </a:highlight>
              </a:rPr>
              <a:t>Altre Attività Dei Servizi </a:t>
            </a:r>
            <a:r>
              <a:rPr lang="it-IT" sz="2400" dirty="0"/>
              <a:t>(42,9%) sul totale dell’occupazione</a:t>
            </a:r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966452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048962-F5DF-444B-B7C5-45492E163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2093976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Aperture partita iva (2022): 2.152 </a:t>
            </a:r>
            <a:b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9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(+3,7% sul 2021, -2,5% sul 2019 e -7% sul 2012)</a:t>
            </a:r>
            <a:br>
              <a:rPr lang="it-IT" sz="49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9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imperia</a:t>
            </a:r>
            <a:r>
              <a:rPr lang="it-IT" sz="49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vale il 15,6% del totale </a:t>
            </a:r>
            <a:r>
              <a:rPr lang="it-IT" sz="49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liguria</a:t>
            </a:r>
            <a:endParaRPr lang="it-IT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249BB5E-7DF0-4180-A043-CA752E9875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5603658" cy="3977640"/>
          </a:xfrm>
        </p:spPr>
        <p:txBody>
          <a:bodyPr/>
          <a:lstStyle/>
          <a:p>
            <a:pPr algn="ctr"/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Analisi dettaglio P.IVA in Liguria:</a:t>
            </a:r>
          </a:p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47,6% M / 27,7% F / 24,7%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PnF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69,6% ITA / 8,6% EU non UE/ 8,3% AFR</a:t>
            </a:r>
          </a:p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49,8% &gt;35 anni/29,5% 36-50/17,2% 51-65 a.</a:t>
            </a:r>
          </a:p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17,4% </a:t>
            </a:r>
            <a:r>
              <a:rPr lang="it-IT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</a:t>
            </a:r>
            <a:r>
              <a:rPr lang="it-IT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professionali, scientifiche e tecniche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16,8% Costruzioni</a:t>
            </a:r>
          </a:p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16,4% Commercio</a:t>
            </a:r>
          </a:p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7,8% alloggio e ristorazione</a:t>
            </a:r>
          </a:p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7,4% sanità e assistenza sociale</a:t>
            </a:r>
          </a:p>
        </p:txBody>
      </p:sp>
      <p:graphicFrame>
        <p:nvGraphicFramePr>
          <p:cNvPr id="5" name="Segnaposto contenuto 4">
            <a:extLst>
              <a:ext uri="{FF2B5EF4-FFF2-40B4-BE49-F238E27FC236}">
                <a16:creationId xmlns:a16="http://schemas.microsoft.com/office/drawing/2014/main" id="{4158D3CE-4104-4D89-BA97-A24F95A766B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55680637"/>
              </p:ext>
            </p:extLst>
          </p:nvPr>
        </p:nvGraphicFramePr>
        <p:xfrm>
          <a:off x="1069975" y="2193925"/>
          <a:ext cx="4754563" cy="3978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20716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3F5274-1AF7-4884-924F-AD1247825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188" y="0"/>
            <a:ext cx="10389661" cy="2040188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>
                <a:highlight>
                  <a:srgbClr val="FFFF00"/>
                </a:highlight>
              </a:rPr>
              <a:t>PENSIONI</a:t>
            </a:r>
            <a:r>
              <a:rPr lang="it-IT" dirty="0"/>
              <a:t> 2022: numero ed importi</a:t>
            </a:r>
            <a:br>
              <a:rPr lang="it-IT" dirty="0"/>
            </a:br>
            <a:r>
              <a:rPr lang="it-IT" dirty="0"/>
              <a:t>70.404 pensioni per 869,09 € medi</a:t>
            </a:r>
            <a:br>
              <a:rPr lang="it-IT" dirty="0"/>
            </a:br>
            <a:r>
              <a:rPr lang="it-IT" sz="5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quasi il 20% in meno della media regionale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0A2CDAD9-9637-4A55-BCAE-02656F21CDB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77167843"/>
              </p:ext>
            </p:extLst>
          </p:nvPr>
        </p:nvGraphicFramePr>
        <p:xfrm>
          <a:off x="6364288" y="2193925"/>
          <a:ext cx="4754562" cy="3978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7">
            <a:extLst>
              <a:ext uri="{FF2B5EF4-FFF2-40B4-BE49-F238E27FC236}">
                <a16:creationId xmlns:a16="http://schemas.microsoft.com/office/drawing/2014/main" id="{B4B0610B-C271-42C2-BAC4-0D871BEC4C9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31373237"/>
              </p:ext>
            </p:extLst>
          </p:nvPr>
        </p:nvGraphicFramePr>
        <p:xfrm>
          <a:off x="729188" y="2193925"/>
          <a:ext cx="5095351" cy="3978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91674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D6BC1E5B-DF87-4069-BFCD-715E97B1F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71718"/>
            <a:ext cx="10058400" cy="2022258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>
                <a:highlight>
                  <a:srgbClr val="FFFF00"/>
                </a:highlight>
              </a:rPr>
              <a:t>-210,76 € </a:t>
            </a:r>
            <a:r>
              <a:rPr lang="it-IT" dirty="0"/>
              <a:t>della media regionale</a:t>
            </a:r>
            <a:br>
              <a:rPr lang="it-IT" dirty="0"/>
            </a:br>
            <a:r>
              <a:rPr lang="it-IT" dirty="0"/>
              <a:t>-270,29 € per le pensioni dei dipendenti</a:t>
            </a:r>
            <a:br>
              <a:rPr lang="it-IT" dirty="0"/>
            </a:br>
            <a:r>
              <a:rPr lang="it-IT" dirty="0"/>
              <a:t>41,9% </a:t>
            </a:r>
            <a:r>
              <a:rPr lang="it-IT" cap="none" dirty="0"/>
              <a:t>pensioni per gli autonomi </a:t>
            </a:r>
            <a:r>
              <a:rPr lang="it-IT" dirty="0"/>
              <a:t>40,4% </a:t>
            </a:r>
            <a:r>
              <a:rPr lang="it-IT" cap="none" dirty="0" err="1"/>
              <a:t>dip</a:t>
            </a:r>
            <a:r>
              <a:rPr lang="it-IT" cap="none" dirty="0"/>
              <a:t>.</a:t>
            </a:r>
            <a:endParaRPr lang="it-IT" dirty="0"/>
          </a:p>
        </p:txBody>
      </p:sp>
      <p:graphicFrame>
        <p:nvGraphicFramePr>
          <p:cNvPr id="7" name="Segnaposto contenuto 6">
            <a:extLst>
              <a:ext uri="{FF2B5EF4-FFF2-40B4-BE49-F238E27FC236}">
                <a16:creationId xmlns:a16="http://schemas.microsoft.com/office/drawing/2014/main" id="{97FB8E61-DCEA-46C6-8DC9-87EFBCBEFE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9190402"/>
              </p:ext>
            </p:extLst>
          </p:nvPr>
        </p:nvGraphicFramePr>
        <p:xfrm>
          <a:off x="1069975" y="2120900"/>
          <a:ext cx="10058400" cy="405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69979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5061EA-4122-4122-86EA-17A20F92A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541"/>
            <a:ext cx="11017624" cy="1977435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/>
              <a:t>208.096 abitanti </a:t>
            </a:r>
            <a:r>
              <a:rPr lang="it-IT" b="1" cap="none" dirty="0"/>
              <a:t>al</a:t>
            </a:r>
            <a:r>
              <a:rPr lang="it-IT" b="1" dirty="0"/>
              <a:t> 31.12.2022 </a:t>
            </a:r>
            <a:r>
              <a:rPr lang="it-IT" sz="4400" b="1" dirty="0">
                <a:solidFill>
                  <a:srgbClr val="FF0000"/>
                </a:solidFill>
              </a:rPr>
              <a:t>(-574/-0,28%)</a:t>
            </a:r>
            <a:br>
              <a:rPr lang="it-IT" sz="4800" dirty="0">
                <a:solidFill>
                  <a:srgbClr val="FF0000"/>
                </a:solidFill>
              </a:rPr>
            </a:br>
            <a:r>
              <a:rPr lang="it-IT" sz="36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imperia</a:t>
            </a:r>
            <a:r>
              <a:rPr lang="it-IT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36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citta’</a:t>
            </a:r>
            <a:r>
              <a:rPr lang="it-IT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42.060 (+100/+0,24%) </a:t>
            </a:r>
            <a:r>
              <a:rPr lang="it-IT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sanremo</a:t>
            </a:r>
            <a:r>
              <a:rPr lang="it-IT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52.787 (-131/-0,25%)</a:t>
            </a:r>
            <a:br>
              <a:rPr lang="it-IT" sz="4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Liguria: 1.502.624 (-6.603/-0,44%)</a:t>
            </a:r>
            <a:endParaRPr lang="it-IT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Segnaposto contenuto 4">
            <a:extLst>
              <a:ext uri="{FF2B5EF4-FFF2-40B4-BE49-F238E27FC236}">
                <a16:creationId xmlns:a16="http://schemas.microsoft.com/office/drawing/2014/main" id="{9185B52F-686E-4917-9926-4FF82EDF08B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38182109"/>
              </p:ext>
            </p:extLst>
          </p:nvPr>
        </p:nvGraphicFramePr>
        <p:xfrm>
          <a:off x="596157" y="2013571"/>
          <a:ext cx="5369855" cy="23953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0458">
                  <a:extLst>
                    <a:ext uri="{9D8B030D-6E8A-4147-A177-3AD203B41FA5}">
                      <a16:colId xmlns:a16="http://schemas.microsoft.com/office/drawing/2014/main" val="921077775"/>
                    </a:ext>
                  </a:extLst>
                </a:gridCol>
                <a:gridCol w="957484">
                  <a:extLst>
                    <a:ext uri="{9D8B030D-6E8A-4147-A177-3AD203B41FA5}">
                      <a16:colId xmlns:a16="http://schemas.microsoft.com/office/drawing/2014/main" val="3789698453"/>
                    </a:ext>
                  </a:extLst>
                </a:gridCol>
                <a:gridCol w="1073971">
                  <a:extLst>
                    <a:ext uri="{9D8B030D-6E8A-4147-A177-3AD203B41FA5}">
                      <a16:colId xmlns:a16="http://schemas.microsoft.com/office/drawing/2014/main" val="2844463536"/>
                    </a:ext>
                  </a:extLst>
                </a:gridCol>
                <a:gridCol w="1198681">
                  <a:extLst>
                    <a:ext uri="{9D8B030D-6E8A-4147-A177-3AD203B41FA5}">
                      <a16:colId xmlns:a16="http://schemas.microsoft.com/office/drawing/2014/main" val="4190703827"/>
                    </a:ext>
                  </a:extLst>
                </a:gridCol>
                <a:gridCol w="949261">
                  <a:extLst>
                    <a:ext uri="{9D8B030D-6E8A-4147-A177-3AD203B41FA5}">
                      <a16:colId xmlns:a16="http://schemas.microsoft.com/office/drawing/2014/main" val="1305351964"/>
                    </a:ext>
                  </a:extLst>
                </a:gridCol>
              </a:tblGrid>
              <a:tr h="60583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Popolazione straniera</a:t>
                      </a: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M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F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TOT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%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191784"/>
                  </a:ext>
                </a:extLst>
              </a:tr>
              <a:tr h="89475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13688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13567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27.255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2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13,1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640285"/>
                  </a:ext>
                </a:extLst>
              </a:tr>
              <a:tr h="89475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LIG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72802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73799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146.601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2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9,8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83662527"/>
                  </a:ext>
                </a:extLst>
              </a:tr>
            </a:tbl>
          </a:graphicData>
        </a:graphic>
      </p:graphicFrame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586698AE-4B41-4E3F-BC48-62E5C4E579C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17594032"/>
              </p:ext>
            </p:extLst>
          </p:nvPr>
        </p:nvGraphicFramePr>
        <p:xfrm>
          <a:off x="6104970" y="2013571"/>
          <a:ext cx="5369861" cy="232191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67123">
                  <a:extLst>
                    <a:ext uri="{9D8B030D-6E8A-4147-A177-3AD203B41FA5}">
                      <a16:colId xmlns:a16="http://schemas.microsoft.com/office/drawing/2014/main" val="537504267"/>
                    </a:ext>
                  </a:extLst>
                </a:gridCol>
                <a:gridCol w="767123">
                  <a:extLst>
                    <a:ext uri="{9D8B030D-6E8A-4147-A177-3AD203B41FA5}">
                      <a16:colId xmlns:a16="http://schemas.microsoft.com/office/drawing/2014/main" val="3581660247"/>
                    </a:ext>
                  </a:extLst>
                </a:gridCol>
                <a:gridCol w="767123">
                  <a:extLst>
                    <a:ext uri="{9D8B030D-6E8A-4147-A177-3AD203B41FA5}">
                      <a16:colId xmlns:a16="http://schemas.microsoft.com/office/drawing/2014/main" val="368607380"/>
                    </a:ext>
                  </a:extLst>
                </a:gridCol>
                <a:gridCol w="767123">
                  <a:extLst>
                    <a:ext uri="{9D8B030D-6E8A-4147-A177-3AD203B41FA5}">
                      <a16:colId xmlns:a16="http://schemas.microsoft.com/office/drawing/2014/main" val="1056712637"/>
                    </a:ext>
                  </a:extLst>
                </a:gridCol>
                <a:gridCol w="767123">
                  <a:extLst>
                    <a:ext uri="{9D8B030D-6E8A-4147-A177-3AD203B41FA5}">
                      <a16:colId xmlns:a16="http://schemas.microsoft.com/office/drawing/2014/main" val="3345187072"/>
                    </a:ext>
                  </a:extLst>
                </a:gridCol>
                <a:gridCol w="767123">
                  <a:extLst>
                    <a:ext uri="{9D8B030D-6E8A-4147-A177-3AD203B41FA5}">
                      <a16:colId xmlns:a16="http://schemas.microsoft.com/office/drawing/2014/main" val="3344131776"/>
                    </a:ext>
                  </a:extLst>
                </a:gridCol>
                <a:gridCol w="767123">
                  <a:extLst>
                    <a:ext uri="{9D8B030D-6E8A-4147-A177-3AD203B41FA5}">
                      <a16:colId xmlns:a16="http://schemas.microsoft.com/office/drawing/2014/main" val="1595707517"/>
                    </a:ext>
                  </a:extLst>
                </a:gridCol>
              </a:tblGrid>
              <a:tr h="38698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STRANIERI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ITALIANI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TOTALE IM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9919017"/>
                  </a:ext>
                </a:extLst>
              </a:tr>
              <a:tr h="38698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VAL. ASS.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SU TOT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VAL. ASS.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SU TOT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VAL. ASS.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SU TOT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3568411"/>
                  </a:ext>
                </a:extLst>
              </a:tr>
              <a:tr h="38698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0-14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17692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22512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41674965"/>
                  </a:ext>
                </a:extLst>
              </a:tr>
              <a:tr h="38698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15-64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20206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106356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126562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60,8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18675578"/>
                  </a:ext>
                </a:extLst>
              </a:tr>
              <a:tr h="38698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65+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2229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56793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59022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28,4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98268976"/>
                  </a:ext>
                </a:extLst>
              </a:tr>
              <a:tr h="386986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ultracentenari IM= 118 di cui 2 stranieri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8813968"/>
                  </a:ext>
                </a:extLst>
              </a:tr>
            </a:tbl>
          </a:graphicData>
        </a:graphic>
      </p:graphicFrame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2CCA3497-35F2-48D1-AFB0-D4CF44285CE2}"/>
              </a:ext>
            </a:extLst>
          </p:cNvPr>
          <p:cNvSpPr/>
          <p:nvPr/>
        </p:nvSpPr>
        <p:spPr>
          <a:xfrm>
            <a:off x="596157" y="4482353"/>
            <a:ext cx="10878667" cy="22591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Tasso di </a:t>
            </a:r>
            <a:r>
              <a:rPr lang="it-IT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natalità</a:t>
            </a:r>
            <a:r>
              <a:rPr lang="it-IT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più alto della Liguria: 6 per mille (LIG: 5,6 ITA: 6,7)</a:t>
            </a:r>
          </a:p>
          <a:p>
            <a:pPr algn="ctr"/>
            <a:r>
              <a:rPr lang="it-IT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Tasso di </a:t>
            </a:r>
            <a:r>
              <a:rPr lang="it-IT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mortalità</a:t>
            </a:r>
            <a:r>
              <a:rPr lang="it-IT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più alto della Liguria: 16,3 per mille (</a:t>
            </a:r>
            <a:r>
              <a:rPr lang="it-IT" sz="2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Lig</a:t>
            </a:r>
            <a:r>
              <a:rPr lang="it-IT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15,9 Ita:12,1)</a:t>
            </a:r>
          </a:p>
          <a:p>
            <a:pPr algn="ctr"/>
            <a:r>
              <a:rPr lang="it-IT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Tasso </a:t>
            </a:r>
            <a:r>
              <a:rPr lang="it-IT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migratorio</a:t>
            </a:r>
            <a:r>
              <a:rPr lang="it-IT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interno più basso della Liguria: 0,6 (</a:t>
            </a:r>
            <a:r>
              <a:rPr lang="it-IT" sz="2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Lig</a:t>
            </a:r>
            <a:r>
              <a:rPr lang="it-IT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1,8 Ita: 0,0)</a:t>
            </a:r>
          </a:p>
          <a:p>
            <a:pPr algn="ctr"/>
            <a:r>
              <a:rPr lang="it-IT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Tasso migratorio </a:t>
            </a:r>
            <a:r>
              <a:rPr lang="it-IT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estero</a:t>
            </a:r>
            <a:r>
              <a:rPr lang="it-IT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più alto della Liguria (2° in ITA): 8,4  (Lig:6,4  Ita: 3,9)</a:t>
            </a:r>
          </a:p>
          <a:p>
            <a:pPr algn="ctr"/>
            <a:r>
              <a:rPr lang="it-IT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Tasso migratorio totale: 7,6 per mille (LIG: 5,9  ITA: 2,4)</a:t>
            </a:r>
          </a:p>
          <a:p>
            <a:pPr algn="ctr"/>
            <a:r>
              <a:rPr lang="it-IT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Numero medio </a:t>
            </a:r>
            <a:r>
              <a:rPr lang="it-IT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figli</a:t>
            </a:r>
            <a:r>
              <a:rPr lang="it-IT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per donna: 1,25  (</a:t>
            </a:r>
            <a:r>
              <a:rPr lang="it-IT" sz="2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Lig</a:t>
            </a:r>
            <a:r>
              <a:rPr lang="it-IT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1,20  Ita: 1,25)</a:t>
            </a:r>
          </a:p>
          <a:p>
            <a:pPr algn="ctr"/>
            <a:r>
              <a:rPr lang="it-IT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Età</a:t>
            </a:r>
            <a:r>
              <a:rPr lang="it-IT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media parto: 31,8 anni (</a:t>
            </a:r>
            <a:r>
              <a:rPr lang="it-IT" sz="2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Lig</a:t>
            </a:r>
            <a:r>
              <a:rPr lang="it-IT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32,5  Ita: 32,4)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7ADC6788-843C-4246-9D64-BE85E7267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03" y="1260489"/>
            <a:ext cx="1063563" cy="75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5823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E77F98B6-D531-4D33-86FA-50965BB6D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365" y="0"/>
            <a:ext cx="11513267" cy="2193925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it-IT" sz="4400" b="1" dirty="0">
                <a:solidFill>
                  <a:srgbClr val="FF0000"/>
                </a:solidFill>
              </a:rPr>
              <a:t>Mortalità 2022: 3.397 decessi (+5,8% sul 2021)</a:t>
            </a:r>
            <a:br>
              <a:rPr lang="it-IT" sz="4400" b="1" dirty="0">
                <a:solidFill>
                  <a:srgbClr val="FF0000"/>
                </a:solidFill>
              </a:rPr>
            </a:br>
            <a:r>
              <a:rPr lang="it-IT" sz="3600" b="1" dirty="0">
                <a:solidFill>
                  <a:srgbClr val="FF0000"/>
                </a:solidFill>
              </a:rPr>
              <a:t>il 14,2% del totale della </a:t>
            </a:r>
            <a:r>
              <a:rPr lang="it-IT" sz="3600" b="1" dirty="0" err="1">
                <a:solidFill>
                  <a:srgbClr val="FF0000"/>
                </a:solidFill>
              </a:rPr>
              <a:t>liguria</a:t>
            </a:r>
            <a:br>
              <a:rPr lang="it-IT" sz="4800" b="1" dirty="0">
                <a:solidFill>
                  <a:srgbClr val="FF0000"/>
                </a:solidFill>
              </a:rPr>
            </a:br>
            <a:r>
              <a:rPr lang="it-IT" sz="3200" cap="none" dirty="0"/>
              <a:t>solo -0,3% sul 2020 e +13,2% sulla media </a:t>
            </a:r>
            <a:r>
              <a:rPr lang="it-IT" sz="3200" cap="none" dirty="0" err="1"/>
              <a:t>pre</a:t>
            </a:r>
            <a:r>
              <a:rPr lang="it-IT" sz="3200" cap="none" dirty="0"/>
              <a:t>-pandemia 2015&gt;19</a:t>
            </a:r>
            <a:br>
              <a:rPr lang="it-IT" sz="3200" cap="none" dirty="0"/>
            </a:br>
            <a:r>
              <a:rPr lang="it-IT" sz="3200" cap="none" dirty="0"/>
              <a:t>nel 2022 in 7 mesi su 12 la mortalità sempre superiore a tutte le medie precedenti</a:t>
            </a:r>
            <a:br>
              <a:rPr lang="it-IT" sz="3200" cap="none" dirty="0"/>
            </a:br>
            <a:r>
              <a:rPr lang="it-IT" sz="3200" cap="none" dirty="0">
                <a:solidFill>
                  <a:srgbClr val="0070C0"/>
                </a:solidFill>
              </a:rPr>
              <a:t>1° semestre 2023: la situazione sta tornando alla normalità</a:t>
            </a:r>
            <a:endParaRPr lang="it-IT" dirty="0">
              <a:solidFill>
                <a:srgbClr val="0070C0"/>
              </a:solidFill>
            </a:endParaRPr>
          </a:p>
        </p:txBody>
      </p:sp>
      <p:graphicFrame>
        <p:nvGraphicFramePr>
          <p:cNvPr id="8" name="Segnaposto contenuto 7">
            <a:extLst>
              <a:ext uri="{FF2B5EF4-FFF2-40B4-BE49-F238E27FC236}">
                <a16:creationId xmlns:a16="http://schemas.microsoft.com/office/drawing/2014/main" id="{08523C1E-D448-4A44-8763-7A8A24EEC64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00287951"/>
              </p:ext>
            </p:extLst>
          </p:nvPr>
        </p:nvGraphicFramePr>
        <p:xfrm>
          <a:off x="6096001" y="2193925"/>
          <a:ext cx="5602664" cy="4357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Segnaposto contenuto 8">
            <a:extLst>
              <a:ext uri="{FF2B5EF4-FFF2-40B4-BE49-F238E27FC236}">
                <a16:creationId xmlns:a16="http://schemas.microsoft.com/office/drawing/2014/main" id="{A78A1EE2-4876-4C33-BC28-7750F992AD0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30455450"/>
              </p:ext>
            </p:extLst>
          </p:nvPr>
        </p:nvGraphicFramePr>
        <p:xfrm>
          <a:off x="339367" y="2193925"/>
          <a:ext cx="5485172" cy="4357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56261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D9D309-0F5A-4E22-A0BF-CE709C399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459" y="0"/>
            <a:ext cx="10524658" cy="1609344"/>
          </a:xfrm>
        </p:spPr>
        <p:txBody>
          <a:bodyPr>
            <a:normAutofit/>
          </a:bodyPr>
          <a:lstStyle/>
          <a:p>
            <a:pPr algn="ctr"/>
            <a:r>
              <a:rPr lang="it-IT" sz="2800" dirty="0"/>
              <a:t>Aspettativa di vita nei maschi calata di 0,8 anni sul 2021 (come a </a:t>
            </a:r>
            <a:r>
              <a:rPr lang="it-IT" sz="2800" dirty="0" err="1"/>
              <a:t>bergamo</a:t>
            </a:r>
            <a:r>
              <a:rPr lang="it-IT" sz="2800" dirty="0"/>
              <a:t>)</a:t>
            </a:r>
            <a:br>
              <a:rPr lang="it-IT" sz="2800" dirty="0"/>
            </a:br>
            <a:r>
              <a:rPr lang="it-IT" sz="3200" dirty="0"/>
              <a:t>10,8% la popolazione fino a 14 anni, 28,4% quella dai 65 anni in su</a:t>
            </a:r>
            <a:br>
              <a:rPr lang="it-IT" sz="3200" dirty="0"/>
            </a:br>
            <a:r>
              <a:rPr lang="it-IT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49 anni l’età media in provincia</a:t>
            </a:r>
            <a:endParaRPr lang="it-IT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Segnaposto contenuto 4">
            <a:extLst>
              <a:ext uri="{FF2B5EF4-FFF2-40B4-BE49-F238E27FC236}">
                <a16:creationId xmlns:a16="http://schemas.microsoft.com/office/drawing/2014/main" id="{DD9D031F-5F1D-403C-A1AA-A8497AE3FB1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14008008"/>
              </p:ext>
            </p:extLst>
          </p:nvPr>
        </p:nvGraphicFramePr>
        <p:xfrm>
          <a:off x="1069975" y="1682938"/>
          <a:ext cx="5026025" cy="5022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252B01D8-7B5B-4FFC-BAA2-6A22A9E01D5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4700207"/>
              </p:ext>
            </p:extLst>
          </p:nvPr>
        </p:nvGraphicFramePr>
        <p:xfrm>
          <a:off x="6415555" y="1682938"/>
          <a:ext cx="4754562" cy="2064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87579560-A9FA-46A8-B6FB-952ACB126A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8681640"/>
              </p:ext>
            </p:extLst>
          </p:nvPr>
        </p:nvGraphicFramePr>
        <p:xfrm>
          <a:off x="6415555" y="3962400"/>
          <a:ext cx="475456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Immagine 7">
            <a:extLst>
              <a:ext uri="{FF2B5EF4-FFF2-40B4-BE49-F238E27FC236}">
                <a16:creationId xmlns:a16="http://schemas.microsoft.com/office/drawing/2014/main" id="{080698D5-7530-448E-B68C-4B06F45CFB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2" y="1132114"/>
            <a:ext cx="1063563" cy="75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8806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A565A8B1-6B48-4C9A-9416-EF0B6CDFF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481" y="0"/>
            <a:ext cx="11002098" cy="2093976"/>
          </a:xfrm>
        </p:spPr>
        <p:txBody>
          <a:bodyPr>
            <a:normAutofit fontScale="90000"/>
          </a:bodyPr>
          <a:lstStyle/>
          <a:p>
            <a:pPr algn="ctr"/>
            <a:r>
              <a:rPr lang="it-IT" sz="6000" dirty="0">
                <a:solidFill>
                  <a:srgbClr val="0070C0"/>
                </a:solidFill>
              </a:rPr>
              <a:t>Acquisizioni di cittadinanza </a:t>
            </a:r>
            <a:r>
              <a:rPr lang="it-IT" sz="4900" dirty="0"/>
              <a:t>(2012&gt;2021)</a:t>
            </a:r>
            <a:br>
              <a:rPr lang="it-IT" sz="4900" dirty="0"/>
            </a:br>
            <a:r>
              <a:rPr lang="it-IT" sz="5300" dirty="0">
                <a:highlight>
                  <a:srgbClr val="FFFF00"/>
                </a:highlight>
              </a:rPr>
              <a:t>5.621 </a:t>
            </a:r>
            <a:r>
              <a:rPr lang="it-IT" sz="5300" dirty="0" err="1">
                <a:highlight>
                  <a:srgbClr val="FFFF00"/>
                </a:highlight>
              </a:rPr>
              <a:t>nuov</a:t>
            </a:r>
            <a:r>
              <a:rPr lang="it-IT" sz="5300" dirty="0">
                <a:highlight>
                  <a:srgbClr val="FFFF00"/>
                </a:highlight>
              </a:rPr>
              <a:t>* </a:t>
            </a:r>
            <a:r>
              <a:rPr lang="it-IT" sz="5300" dirty="0" err="1">
                <a:highlight>
                  <a:srgbClr val="FFFF00"/>
                </a:highlight>
              </a:rPr>
              <a:t>cittadin</a:t>
            </a:r>
            <a:r>
              <a:rPr lang="it-IT" sz="5300" dirty="0">
                <a:highlight>
                  <a:srgbClr val="FFFF00"/>
                </a:highlight>
              </a:rPr>
              <a:t>* </a:t>
            </a:r>
            <a:r>
              <a:rPr lang="it-IT" sz="5300" dirty="0" err="1">
                <a:highlight>
                  <a:srgbClr val="FFFF00"/>
                </a:highlight>
              </a:rPr>
              <a:t>italian</a:t>
            </a:r>
            <a:r>
              <a:rPr lang="it-IT" sz="5300" dirty="0">
                <a:highlight>
                  <a:srgbClr val="FFFF00"/>
                </a:highlight>
              </a:rPr>
              <a:t>* in 10 anni in provincia di </a:t>
            </a:r>
            <a:r>
              <a:rPr lang="it-IT" sz="5300" dirty="0" err="1">
                <a:highlight>
                  <a:srgbClr val="FFFF00"/>
                </a:highlight>
              </a:rPr>
              <a:t>imperia</a:t>
            </a:r>
            <a:r>
              <a:rPr lang="it-IT" sz="5300" dirty="0">
                <a:highlight>
                  <a:srgbClr val="FFFF00"/>
                </a:highlight>
              </a:rPr>
              <a:t> </a:t>
            </a:r>
            <a:r>
              <a:rPr lang="it-IT" sz="3600" dirty="0"/>
              <a:t>(il 15,3% della </a:t>
            </a:r>
            <a:r>
              <a:rPr lang="it-IT" sz="3600" dirty="0" err="1"/>
              <a:t>liguria</a:t>
            </a:r>
            <a:r>
              <a:rPr lang="it-IT" sz="3600" dirty="0"/>
              <a:t>)</a:t>
            </a:r>
            <a:endParaRPr lang="it-IT" dirty="0"/>
          </a:p>
        </p:txBody>
      </p:sp>
      <p:graphicFrame>
        <p:nvGraphicFramePr>
          <p:cNvPr id="9" name="Segnaposto contenuto 8">
            <a:extLst>
              <a:ext uri="{FF2B5EF4-FFF2-40B4-BE49-F238E27FC236}">
                <a16:creationId xmlns:a16="http://schemas.microsoft.com/office/drawing/2014/main" id="{016599F5-EFAD-4AE7-B08F-96FA3A14A27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53958133"/>
              </p:ext>
            </p:extLst>
          </p:nvPr>
        </p:nvGraphicFramePr>
        <p:xfrm>
          <a:off x="385480" y="2193925"/>
          <a:ext cx="5845632" cy="22461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87136">
                  <a:extLst>
                    <a:ext uri="{9D8B030D-6E8A-4147-A177-3AD203B41FA5}">
                      <a16:colId xmlns:a16="http://schemas.microsoft.com/office/drawing/2014/main" val="1301936579"/>
                    </a:ext>
                  </a:extLst>
                </a:gridCol>
                <a:gridCol w="487136">
                  <a:extLst>
                    <a:ext uri="{9D8B030D-6E8A-4147-A177-3AD203B41FA5}">
                      <a16:colId xmlns:a16="http://schemas.microsoft.com/office/drawing/2014/main" val="1446236366"/>
                    </a:ext>
                  </a:extLst>
                </a:gridCol>
                <a:gridCol w="487136">
                  <a:extLst>
                    <a:ext uri="{9D8B030D-6E8A-4147-A177-3AD203B41FA5}">
                      <a16:colId xmlns:a16="http://schemas.microsoft.com/office/drawing/2014/main" val="3287717053"/>
                    </a:ext>
                  </a:extLst>
                </a:gridCol>
                <a:gridCol w="487136">
                  <a:extLst>
                    <a:ext uri="{9D8B030D-6E8A-4147-A177-3AD203B41FA5}">
                      <a16:colId xmlns:a16="http://schemas.microsoft.com/office/drawing/2014/main" val="2782806548"/>
                    </a:ext>
                  </a:extLst>
                </a:gridCol>
                <a:gridCol w="487136">
                  <a:extLst>
                    <a:ext uri="{9D8B030D-6E8A-4147-A177-3AD203B41FA5}">
                      <a16:colId xmlns:a16="http://schemas.microsoft.com/office/drawing/2014/main" val="3826669556"/>
                    </a:ext>
                  </a:extLst>
                </a:gridCol>
                <a:gridCol w="487136">
                  <a:extLst>
                    <a:ext uri="{9D8B030D-6E8A-4147-A177-3AD203B41FA5}">
                      <a16:colId xmlns:a16="http://schemas.microsoft.com/office/drawing/2014/main" val="1821359736"/>
                    </a:ext>
                  </a:extLst>
                </a:gridCol>
                <a:gridCol w="487136">
                  <a:extLst>
                    <a:ext uri="{9D8B030D-6E8A-4147-A177-3AD203B41FA5}">
                      <a16:colId xmlns:a16="http://schemas.microsoft.com/office/drawing/2014/main" val="1268024517"/>
                    </a:ext>
                  </a:extLst>
                </a:gridCol>
                <a:gridCol w="487136">
                  <a:extLst>
                    <a:ext uri="{9D8B030D-6E8A-4147-A177-3AD203B41FA5}">
                      <a16:colId xmlns:a16="http://schemas.microsoft.com/office/drawing/2014/main" val="453128334"/>
                    </a:ext>
                  </a:extLst>
                </a:gridCol>
                <a:gridCol w="487136">
                  <a:extLst>
                    <a:ext uri="{9D8B030D-6E8A-4147-A177-3AD203B41FA5}">
                      <a16:colId xmlns:a16="http://schemas.microsoft.com/office/drawing/2014/main" val="1472695891"/>
                    </a:ext>
                  </a:extLst>
                </a:gridCol>
                <a:gridCol w="487136">
                  <a:extLst>
                    <a:ext uri="{9D8B030D-6E8A-4147-A177-3AD203B41FA5}">
                      <a16:colId xmlns:a16="http://schemas.microsoft.com/office/drawing/2014/main" val="914855801"/>
                    </a:ext>
                  </a:extLst>
                </a:gridCol>
                <a:gridCol w="487136">
                  <a:extLst>
                    <a:ext uri="{9D8B030D-6E8A-4147-A177-3AD203B41FA5}">
                      <a16:colId xmlns:a16="http://schemas.microsoft.com/office/drawing/2014/main" val="3808961092"/>
                    </a:ext>
                  </a:extLst>
                </a:gridCol>
                <a:gridCol w="487136">
                  <a:extLst>
                    <a:ext uri="{9D8B030D-6E8A-4147-A177-3AD203B41FA5}">
                      <a16:colId xmlns:a16="http://schemas.microsoft.com/office/drawing/2014/main" val="3486314621"/>
                    </a:ext>
                  </a:extLst>
                </a:gridCol>
              </a:tblGrid>
              <a:tr h="7487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2012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2013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2014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2015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2016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2017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2019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2020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2021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tot. 2012 &gt;2021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848240"/>
                  </a:ext>
                </a:extLst>
              </a:tr>
              <a:tr h="7487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865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5621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70708332"/>
                  </a:ext>
                </a:extLst>
              </a:tr>
              <a:tr h="7487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LIG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1639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3260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3255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5540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3944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3371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4746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3740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36698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2435649"/>
                  </a:ext>
                </a:extLst>
              </a:tr>
            </a:tbl>
          </a:graphicData>
        </a:graphic>
      </p:graphicFrame>
      <p:graphicFrame>
        <p:nvGraphicFramePr>
          <p:cNvPr id="8" name="Segnaposto contenuto 7">
            <a:extLst>
              <a:ext uri="{FF2B5EF4-FFF2-40B4-BE49-F238E27FC236}">
                <a16:creationId xmlns:a16="http://schemas.microsoft.com/office/drawing/2014/main" id="{DC216FAD-2C5A-460F-BFCA-3E0CB12024C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59530300"/>
              </p:ext>
            </p:extLst>
          </p:nvPr>
        </p:nvGraphicFramePr>
        <p:xfrm>
          <a:off x="6231113" y="2193925"/>
          <a:ext cx="5156466" cy="4376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Immagine 5">
            <a:extLst>
              <a:ext uri="{FF2B5EF4-FFF2-40B4-BE49-F238E27FC236}">
                <a16:creationId xmlns:a16="http://schemas.microsoft.com/office/drawing/2014/main" id="{FC93718B-2747-4907-8D81-58A6797AD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8488" y="1440843"/>
            <a:ext cx="1063563" cy="75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598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7A4578-43EF-4E4F-A0FE-3583BDF41E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2329" y="1414021"/>
            <a:ext cx="10228730" cy="2835250"/>
          </a:xfrm>
        </p:spPr>
        <p:txBody>
          <a:bodyPr/>
          <a:lstStyle/>
          <a:p>
            <a:pPr lvl="0" algn="ctr" eaLnBrk="0" fontAlgn="base" hangingPunct="0">
              <a:spcAft>
                <a:spcPct val="0"/>
              </a:spcAft>
            </a:pPr>
            <a:r>
              <a:rPr lang="it-IT" altLang="it-IT" sz="4000" b="1" dirty="0"/>
              <a:t>“Qui, vedi, devi correre più che puoi, </a:t>
            </a:r>
            <a:br>
              <a:rPr lang="it-IT" altLang="it-IT" sz="4000" b="1" dirty="0"/>
            </a:br>
            <a:r>
              <a:rPr lang="it-IT" altLang="it-IT" sz="4000" b="1" dirty="0"/>
              <a:t>per restare nello stesso posto; </a:t>
            </a:r>
            <a:br>
              <a:rPr lang="it-IT" altLang="it-IT" sz="4000" b="1" dirty="0"/>
            </a:br>
            <a:r>
              <a:rPr lang="it-IT" altLang="it-IT" sz="4000" b="1" dirty="0"/>
              <a:t>Se vuoi andare da qualche altra parte, </a:t>
            </a:r>
            <a:br>
              <a:rPr lang="it-IT" altLang="it-IT" sz="4000" b="1" dirty="0"/>
            </a:br>
            <a:r>
              <a:rPr lang="it-IT" altLang="it-IT" sz="4000" b="1" dirty="0"/>
              <a:t>devi correre almeno il doppio!</a:t>
            </a:r>
            <a:br>
              <a:rPr lang="it-IT" altLang="it-IT" sz="4000" b="1" dirty="0"/>
            </a:br>
            <a:r>
              <a:rPr lang="it-IT" altLang="it-IT" sz="2400" i="1" dirty="0"/>
              <a:t>(</a:t>
            </a:r>
            <a:r>
              <a:rPr lang="it-IT" altLang="it-IT" sz="2400" b="1" i="1" dirty="0"/>
              <a:t>L</a:t>
            </a:r>
            <a:r>
              <a:rPr lang="it-IT" altLang="it-IT" sz="2400" b="1" i="1" cap="none" dirty="0"/>
              <a:t>a</a:t>
            </a:r>
            <a:r>
              <a:rPr lang="it-IT" altLang="it-IT" sz="2400" b="1" i="1" dirty="0"/>
              <a:t> Regina Rossa </a:t>
            </a:r>
            <a:r>
              <a:rPr lang="it-IT" altLang="it-IT" sz="2400" b="1" i="1" cap="none" dirty="0"/>
              <a:t>in</a:t>
            </a:r>
            <a:r>
              <a:rPr lang="it-IT" altLang="it-IT" sz="2400" b="1" i="1" dirty="0"/>
              <a:t> «Attraverso </a:t>
            </a:r>
            <a:r>
              <a:rPr lang="it-IT" altLang="it-IT" sz="2400" b="1" i="1" cap="none" dirty="0"/>
              <a:t>lo</a:t>
            </a:r>
            <a:r>
              <a:rPr lang="it-IT" altLang="it-IT" sz="2400" b="1" i="1" dirty="0"/>
              <a:t> Specchio» </a:t>
            </a:r>
            <a:r>
              <a:rPr lang="it-IT" altLang="it-IT" sz="2400" b="1" i="1" cap="none" dirty="0"/>
              <a:t>di</a:t>
            </a:r>
            <a:r>
              <a:rPr lang="it-IT" altLang="it-IT" sz="2400" b="1" i="1" dirty="0"/>
              <a:t> Lewis Carroll</a:t>
            </a:r>
            <a:r>
              <a:rPr lang="it-IT" altLang="it-IT" sz="2400" i="1" dirty="0"/>
              <a:t>)</a:t>
            </a:r>
            <a:endParaRPr lang="it-IT" sz="48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EF3F34B-8754-4E49-A027-4F6D7D4BF6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2329" y="4389120"/>
            <a:ext cx="8731624" cy="2124802"/>
          </a:xfrm>
        </p:spPr>
        <p:txBody>
          <a:bodyPr>
            <a:normAutofit fontScale="92500"/>
          </a:bodyPr>
          <a:lstStyle/>
          <a:p>
            <a:pPr algn="just"/>
            <a:r>
              <a:rPr lang="it-IT" sz="2800" dirty="0">
                <a:solidFill>
                  <a:srgbClr val="0070C0"/>
                </a:solidFill>
                <a:latin typeface="+mj-lt"/>
              </a:rPr>
              <a:t>L’Effetto Regina Rossa ci ricorda che non possiamo mai rilassarci neanche quando abbiamo acquisito una posizione di forza rispetto ai nostri concorrenti: la pressione è costante e se rimaniamo fermi, prima o poi troveranno il modo per raggiungerci e superarci.  Non è la forza che ci consente di sopravvivere nel lungo periodo, ma la capacità di adattamento. 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5CE4D06-1846-4110-B69A-7AFBA87C10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8261" y="0"/>
            <a:ext cx="1533739" cy="108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7052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>
            <a:extLst>
              <a:ext uri="{FF2B5EF4-FFF2-40B4-BE49-F238E27FC236}">
                <a16:creationId xmlns:a16="http://schemas.microsoft.com/office/drawing/2014/main" id="{CED6EEF8-A03F-48A0-912B-94143DB72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7" y="0"/>
            <a:ext cx="10255377" cy="2093976"/>
          </a:xfrm>
        </p:spPr>
        <p:txBody>
          <a:bodyPr>
            <a:normAutofit fontScale="90000"/>
          </a:bodyPr>
          <a:lstStyle/>
          <a:p>
            <a:pPr algn="ctr"/>
            <a:r>
              <a:rPr lang="it-IT" sz="5300" b="1" dirty="0"/>
              <a:t>Bilancio demografico al 30.06.2023</a:t>
            </a:r>
            <a:br>
              <a:rPr lang="it-IT" dirty="0"/>
            </a:br>
            <a:r>
              <a:rPr lang="it-IT" sz="4400" dirty="0"/>
              <a:t>rallenta il calo degli abitanti nella provincia, </a:t>
            </a:r>
            <a:br>
              <a:rPr lang="it-IT" sz="4400" dirty="0"/>
            </a:br>
            <a:r>
              <a:rPr lang="it-IT" sz="4400" dirty="0"/>
              <a:t>IN LIEVE crescita nel capoluogo, IN CALO A SANREMO</a:t>
            </a:r>
            <a:endParaRPr lang="it-IT" dirty="0"/>
          </a:p>
        </p:txBody>
      </p:sp>
      <p:graphicFrame>
        <p:nvGraphicFramePr>
          <p:cNvPr id="3" name="Segnaposto contenuto 2">
            <a:extLst>
              <a:ext uri="{FF2B5EF4-FFF2-40B4-BE49-F238E27FC236}">
                <a16:creationId xmlns:a16="http://schemas.microsoft.com/office/drawing/2014/main" id="{C7AC01BC-91A3-4DD5-B7C1-0CB13FF449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2777988"/>
              </p:ext>
            </p:extLst>
          </p:nvPr>
        </p:nvGraphicFramePr>
        <p:xfrm>
          <a:off x="1066800" y="1987931"/>
          <a:ext cx="10058400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7300">
                  <a:extLst>
                    <a:ext uri="{9D8B030D-6E8A-4147-A177-3AD203B41FA5}">
                      <a16:colId xmlns:a16="http://schemas.microsoft.com/office/drawing/2014/main" val="1261097415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3699222936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654011065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1715022229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890722326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1785325455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61145176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1764221023"/>
                    </a:ext>
                  </a:extLst>
                </a:gridCol>
              </a:tblGrid>
              <a:tr h="370840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BILANCIO DEMOGRAFICO MENSILE (fonte: ISTAT aggiornamento: 30/06/2023)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8092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province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popolazione al 30/06/22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popolazione al 01/01/2023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popolazione al 30/06/2023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var. ass. su 30/06/22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1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var. % su 30/06/2022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var. ass. su 01/01/2023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1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var. % su 01/01/2023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83303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IMPERIA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208437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208096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207962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-475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1" u="none" strike="noStrike" dirty="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-0,23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-134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1" u="none" strike="noStrike" dirty="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-0,06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0529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SAVONA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267300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266623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266393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-907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-0,34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-230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-0,09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14304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GENOVA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815122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813626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812804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-2318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-0,28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-822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-0,10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80937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LA SPEZIA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214480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214279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214063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-417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-0,19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-216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-0,10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58107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LIGURIA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1.505.339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1.502.624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1.501.222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-4.117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-0,27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-1.402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-0,09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28336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capoluoghi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popolazione al 30/06/22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popolazione al 01/01/2023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popolazione al 30/06/2023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var. ass. su 30/06/22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1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var. % su 30/06/2022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var. ass. su 01/01/2023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1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var. % su 01/01/2023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07629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IMPERIA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42054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42060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42193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139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0,33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133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0,32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6455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SANREMO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52848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52787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52699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-149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-0,28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-88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-0,17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9406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SAVONA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58460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58194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58233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-227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-0,39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39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0,07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07293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GENOVA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559740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558745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558328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-1412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-0,25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-417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-0,07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03555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LA SPEZIA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92092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92119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92025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-67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-0,07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-94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-0,10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47302029"/>
                  </a:ext>
                </a:extLst>
              </a:tr>
            </a:tbl>
          </a:graphicData>
        </a:graphic>
      </p:graphicFrame>
      <p:pic>
        <p:nvPicPr>
          <p:cNvPr id="6" name="Immagine 5">
            <a:extLst>
              <a:ext uri="{FF2B5EF4-FFF2-40B4-BE49-F238E27FC236}">
                <a16:creationId xmlns:a16="http://schemas.microsoft.com/office/drawing/2014/main" id="{2DCF3583-604C-4998-96AB-055B590E5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3563" cy="75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9106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E898EA-604C-4D05-B547-FCC3D365D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835" y="-1"/>
            <a:ext cx="11600330" cy="6723530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MAPPATURA DEI RESIDENTI STRANIERI NEI COMUNI DELLA PROVINCIA DI IMPERIA: </a:t>
            </a:r>
            <a:br>
              <a:rPr lang="it-IT" sz="2400" b="1" dirty="0"/>
            </a:br>
            <a:r>
              <a:rPr lang="it-IT" sz="2400" b="1" dirty="0"/>
              <a:t>Albania la prima nazionalità in 17 Comuni, Romania (15) e Marocco (11).</a:t>
            </a:r>
            <a:br>
              <a:rPr lang="it-IT" sz="2400" dirty="0"/>
            </a:br>
            <a:r>
              <a:rPr lang="it-IT" sz="1800" dirty="0"/>
              <a:t>Presenti in 5 Comuni ciascuno Francia e Germania, in 3 Tunisia e Turchia, in 2 il Regno Unito e maggioritari per presenze straniere in 1 solo Comune le nazionalità di Paesi Bassi, Filippine, Bangladesh, Thailandia e Pakistan.</a:t>
            </a:r>
            <a:br>
              <a:rPr lang="it-IT" sz="1800" dirty="0"/>
            </a:br>
            <a:r>
              <a:rPr lang="it-IT" sz="2400" dirty="0"/>
              <a:t>Il Comune Capoluogo di Imperia (6.382 stranieri) ove è presente e maggioritaria l’unica comunità straniera che supera le 1000 unità di tutta la provincia: quella </a:t>
            </a:r>
            <a:r>
              <a:rPr lang="it-IT" sz="2400" dirty="0">
                <a:solidFill>
                  <a:srgbClr val="FF0000"/>
                </a:solidFill>
              </a:rPr>
              <a:t>Turca</a:t>
            </a:r>
            <a:r>
              <a:rPr lang="it-IT" sz="2400" dirty="0"/>
              <a:t>; qui è presente la Comunità dell’Albania più numerosa della provincia (858 unità)</a:t>
            </a:r>
            <a:br>
              <a:rPr lang="it-IT" sz="2400" dirty="0"/>
            </a:br>
            <a:r>
              <a:rPr lang="it-IT" sz="2400" dirty="0"/>
              <a:t>Il Comune di Sanremo è quello che ha il maggior numero di residenti stranieri (6.744) e conta le comunità più numerose della provincia per il </a:t>
            </a:r>
            <a:r>
              <a:rPr lang="it-IT" sz="2400" dirty="0">
                <a:solidFill>
                  <a:srgbClr val="FF0000"/>
                </a:solidFill>
              </a:rPr>
              <a:t>Marocco</a:t>
            </a:r>
            <a:r>
              <a:rPr lang="it-IT" sz="2400" dirty="0"/>
              <a:t> (997) e la </a:t>
            </a:r>
            <a:r>
              <a:rPr lang="it-IT" sz="2400" dirty="0">
                <a:solidFill>
                  <a:srgbClr val="FF0000"/>
                </a:solidFill>
              </a:rPr>
              <a:t>Romania</a:t>
            </a:r>
            <a:r>
              <a:rPr lang="it-IT" sz="2400" dirty="0"/>
              <a:t> (970)</a:t>
            </a:r>
            <a:br>
              <a:rPr lang="it-IT" sz="2400" dirty="0"/>
            </a:br>
            <a:r>
              <a:rPr lang="it-IT" sz="2400" dirty="0"/>
              <a:t>Il Comune con la percentuale più elevata di stranieri sul totale della popolazione è Lucinasco con il 32,2% seguita da Airole con il 31% e </a:t>
            </a:r>
            <a:r>
              <a:rPr lang="it-IT" sz="2400" dirty="0" err="1"/>
              <a:t>Bajardo</a:t>
            </a:r>
            <a:r>
              <a:rPr lang="it-IT" sz="2400" dirty="0"/>
              <a:t> con il 30,9%.</a:t>
            </a:r>
            <a:br>
              <a:rPr lang="it-IT" sz="2400" dirty="0"/>
            </a:br>
            <a:r>
              <a:rPr lang="it-IT" sz="2400" dirty="0"/>
              <a:t>A proposito di Airole ed il suo 31% dovuto a 113 stranieri su 365 residenti, si sappia che qui in maggioranza sono presenti gli Olandesi (37) seguiti da Francesi (16) e Tedeschi (15); </a:t>
            </a:r>
            <a:br>
              <a:rPr lang="it-IT" sz="2400" dirty="0"/>
            </a:br>
            <a:r>
              <a:rPr lang="it-IT" sz="2400" dirty="0"/>
              <a:t>non esattamente il Terzo Mondo,!</a:t>
            </a:r>
            <a:br>
              <a:rPr lang="it-IT" sz="2400" dirty="0"/>
            </a:br>
            <a:r>
              <a:rPr lang="it-IT" sz="2400" dirty="0"/>
              <a:t>I Comuni con la percentuale più bassa sono Aquila d’Arroscia con lo 0,7% (1 solo filippino), Montegrosso </a:t>
            </a:r>
            <a:r>
              <a:rPr lang="it-IT" sz="2400" dirty="0" err="1"/>
              <a:t>PianLatte</a:t>
            </a:r>
            <a:r>
              <a:rPr lang="it-IT" sz="2400" dirty="0"/>
              <a:t> con 1,8% (2 rumeni) e Cosio d’Arroscia con il 4,7% (8 stranieri);</a:t>
            </a:r>
            <a:br>
              <a:rPr lang="it-IT" sz="2400" dirty="0"/>
            </a:br>
            <a:r>
              <a:rPr lang="it-IT" sz="2400" dirty="0"/>
              <a:t>In totale il in 5 Comuni non si arriva al 5% di presenza di stranieri, il 12 si è sotto al 10%, in 22 si resta sotto la media provinciale del 13,1%, in 13 Comuni la presenza degli stranieri è compresa tra il 13,1 ed il 16%, in 6 Comuni tra il 16,1 ed il 20%, in 4 Comuni tra il 20,1 ed il 25% ed in 4 sopra il 25,1 e fino al 32,2% di Lucinasco.</a:t>
            </a:r>
            <a:br>
              <a:rPr lang="it-IT" sz="2400" dirty="0"/>
            </a:br>
            <a:endParaRPr lang="it-IT" sz="140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04B58FC-4BFC-475B-A17E-1213511CA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8437" y="6104918"/>
            <a:ext cx="1063563" cy="75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3188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D03D79-8CD0-4C46-8528-0FB58A581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65988"/>
            <a:ext cx="10058400" cy="2027988"/>
          </a:xfrm>
        </p:spPr>
        <p:txBody>
          <a:bodyPr>
            <a:noAutofit/>
          </a:bodyPr>
          <a:lstStyle/>
          <a:p>
            <a:pPr algn="ctr"/>
            <a:r>
              <a:rPr lang="it-IT" sz="4400" b="1" dirty="0"/>
              <a:t>Ripartizione in percentuale delle </a:t>
            </a:r>
            <a:r>
              <a:rPr lang="it-IT" sz="4400" b="1" dirty="0" err="1"/>
              <a:t>nazionalita’</a:t>
            </a:r>
            <a:r>
              <a:rPr lang="it-IT" sz="4400" b="1" dirty="0"/>
              <a:t> straniere in provincia di </a:t>
            </a:r>
            <a:r>
              <a:rPr lang="it-IT" sz="4400" b="1" dirty="0" err="1"/>
              <a:t>imperia</a:t>
            </a:r>
            <a:r>
              <a:rPr lang="it-IT" sz="4400" b="1" dirty="0"/>
              <a:t> (anno 2019 e 2022)</a:t>
            </a:r>
          </a:p>
        </p:txBody>
      </p:sp>
      <p:graphicFrame>
        <p:nvGraphicFramePr>
          <p:cNvPr id="5" name="Segnaposto contenuto 4">
            <a:extLst>
              <a:ext uri="{FF2B5EF4-FFF2-40B4-BE49-F238E27FC236}">
                <a16:creationId xmlns:a16="http://schemas.microsoft.com/office/drawing/2014/main" id="{7142CD4D-5D3D-42A4-9DE3-0390FBD6B1F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03369448"/>
              </p:ext>
            </p:extLst>
          </p:nvPr>
        </p:nvGraphicFramePr>
        <p:xfrm>
          <a:off x="6364288" y="2193925"/>
          <a:ext cx="4754562" cy="3978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16EE5E81-84B7-41F0-B2D1-62CECECB4E6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56721121"/>
              </p:ext>
            </p:extLst>
          </p:nvPr>
        </p:nvGraphicFramePr>
        <p:xfrm>
          <a:off x="1069975" y="2193925"/>
          <a:ext cx="4754563" cy="3978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Immagine 6">
            <a:extLst>
              <a:ext uri="{FF2B5EF4-FFF2-40B4-BE49-F238E27FC236}">
                <a16:creationId xmlns:a16="http://schemas.microsoft.com/office/drawing/2014/main" id="{6178BA70-52DD-4A2C-B07B-AD06299279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063563" cy="75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3941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9F958E51-8519-47CB-8447-2BAC1BA8F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39" y="94268"/>
            <a:ext cx="3535523" cy="2328892"/>
          </a:xfrm>
        </p:spPr>
        <p:txBody>
          <a:bodyPr>
            <a:noAutofit/>
          </a:bodyPr>
          <a:lstStyle/>
          <a:p>
            <a:pPr algn="ctr"/>
            <a:r>
              <a:rPr lang="it-IT" sz="2800" dirty="0"/>
              <a:t>Focus</a:t>
            </a:r>
            <a:br>
              <a:rPr lang="it-IT" sz="2800" dirty="0"/>
            </a:br>
            <a:r>
              <a:rPr lang="it-IT" sz="2800" dirty="0"/>
              <a:t>presenza e nazionalità residenti stranieri in provincia di </a:t>
            </a:r>
            <a:r>
              <a:rPr lang="it-IT" sz="2800" dirty="0" err="1"/>
              <a:t>imperia</a:t>
            </a:r>
            <a:endParaRPr lang="it-IT" sz="2800" dirty="0"/>
          </a:p>
        </p:txBody>
      </p:sp>
      <p:graphicFrame>
        <p:nvGraphicFramePr>
          <p:cNvPr id="8" name="Segnaposto contenuto 7">
            <a:extLst>
              <a:ext uri="{FF2B5EF4-FFF2-40B4-BE49-F238E27FC236}">
                <a16:creationId xmlns:a16="http://schemas.microsoft.com/office/drawing/2014/main" id="{568147BF-54C3-4400-AB7B-2C3D9DA4A8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4995760"/>
              </p:ext>
            </p:extLst>
          </p:nvPr>
        </p:nvGraphicFramePr>
        <p:xfrm>
          <a:off x="307490" y="0"/>
          <a:ext cx="8157780" cy="24925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2016">
                  <a:extLst>
                    <a:ext uri="{9D8B030D-6E8A-4147-A177-3AD203B41FA5}">
                      <a16:colId xmlns:a16="http://schemas.microsoft.com/office/drawing/2014/main" val="2355848039"/>
                    </a:ext>
                  </a:extLst>
                </a:gridCol>
                <a:gridCol w="943502">
                  <a:extLst>
                    <a:ext uri="{9D8B030D-6E8A-4147-A177-3AD203B41FA5}">
                      <a16:colId xmlns:a16="http://schemas.microsoft.com/office/drawing/2014/main" val="3868900134"/>
                    </a:ext>
                  </a:extLst>
                </a:gridCol>
                <a:gridCol w="1142759">
                  <a:extLst>
                    <a:ext uri="{9D8B030D-6E8A-4147-A177-3AD203B41FA5}">
                      <a16:colId xmlns:a16="http://schemas.microsoft.com/office/drawing/2014/main" val="3496747188"/>
                    </a:ext>
                  </a:extLst>
                </a:gridCol>
                <a:gridCol w="1142759">
                  <a:extLst>
                    <a:ext uri="{9D8B030D-6E8A-4147-A177-3AD203B41FA5}">
                      <a16:colId xmlns:a16="http://schemas.microsoft.com/office/drawing/2014/main" val="3901830317"/>
                    </a:ext>
                  </a:extLst>
                </a:gridCol>
                <a:gridCol w="1142759">
                  <a:extLst>
                    <a:ext uri="{9D8B030D-6E8A-4147-A177-3AD203B41FA5}">
                      <a16:colId xmlns:a16="http://schemas.microsoft.com/office/drawing/2014/main" val="3631829565"/>
                    </a:ext>
                  </a:extLst>
                </a:gridCol>
                <a:gridCol w="1142759">
                  <a:extLst>
                    <a:ext uri="{9D8B030D-6E8A-4147-A177-3AD203B41FA5}">
                      <a16:colId xmlns:a16="http://schemas.microsoft.com/office/drawing/2014/main" val="3738330678"/>
                    </a:ext>
                  </a:extLst>
                </a:gridCol>
                <a:gridCol w="1301226">
                  <a:extLst>
                    <a:ext uri="{9D8B030D-6E8A-4147-A177-3AD203B41FA5}">
                      <a16:colId xmlns:a16="http://schemas.microsoft.com/office/drawing/2014/main" val="6014080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effectLst/>
                          <a:latin typeface="Bahnschrift" panose="020B0502040204020203" pitchFamily="34" charset="0"/>
                        </a:rPr>
                        <a:t>comune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effectLst/>
                          <a:latin typeface="Bahnschrift" panose="020B0502040204020203" pitchFamily="34" charset="0"/>
                        </a:rPr>
                        <a:t>1^ naz.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effectLst/>
                          <a:latin typeface="Bahnschrift" panose="020B0502040204020203" pitchFamily="34" charset="0"/>
                        </a:rPr>
                        <a:t>2^naz.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effectLst/>
                          <a:latin typeface="Bahnschrift" panose="020B0502040204020203" pitchFamily="34" charset="0"/>
                        </a:rPr>
                        <a:t>3^ naz.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effectLst/>
                          <a:latin typeface="Bahnschrift" panose="020B0502040204020203" pitchFamily="34" charset="0"/>
                        </a:rPr>
                        <a:t>Tot. STR.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effectLst/>
                          <a:latin typeface="Bahnschrift" panose="020B0502040204020203" pitchFamily="34" charset="0"/>
                        </a:rPr>
                        <a:t>Tot. POP.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effectLst/>
                          <a:latin typeface="Bahnschrift" panose="020B0502040204020203" pitchFamily="34" charset="0"/>
                        </a:rPr>
                        <a:t>Inc. STR. su pop. Res.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93021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AIROLE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effectLst/>
                          <a:latin typeface="Bahnschrift" panose="020B0502040204020203" pitchFamily="34" charset="0"/>
                        </a:rPr>
                        <a:t>NED 37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effectLst/>
                          <a:latin typeface="Bahnschrift" panose="020B0502040204020203" pitchFamily="34" charset="0"/>
                        </a:rPr>
                        <a:t>FRA 16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effectLst/>
                          <a:latin typeface="Bahnschrift" panose="020B0502040204020203" pitchFamily="34" charset="0"/>
                        </a:rPr>
                        <a:t>GER 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effectLst/>
                          <a:latin typeface="Bahnschrift" panose="020B0502040204020203" pitchFamily="34" charset="0"/>
                        </a:rPr>
                        <a:t>113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effectLst/>
                          <a:latin typeface="Bahnschrift" panose="020B0502040204020203" pitchFamily="34" charset="0"/>
                        </a:rPr>
                        <a:t>365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effectLst/>
                          <a:latin typeface="Bahnschrift" panose="020B0502040204020203" pitchFamily="34" charset="0"/>
                        </a:rPr>
                        <a:t>31,0%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36478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APRICALE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effectLst/>
                          <a:latin typeface="Bahnschrift" panose="020B0502040204020203" pitchFamily="34" charset="0"/>
                        </a:rPr>
                        <a:t>MAR. 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effectLst/>
                          <a:latin typeface="Bahnschrift" panose="020B0502040204020203" pitchFamily="34" charset="0"/>
                        </a:rPr>
                        <a:t>FRA 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effectLst/>
                          <a:latin typeface="Bahnschrift" panose="020B0502040204020203" pitchFamily="34" charset="0"/>
                        </a:rPr>
                        <a:t>GER 19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effectLst/>
                          <a:latin typeface="Bahnschrift" panose="020B0502040204020203" pitchFamily="34" charset="0"/>
                        </a:rPr>
                        <a:t>139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effectLst/>
                          <a:latin typeface="Bahnschrift" panose="020B0502040204020203" pitchFamily="34" charset="0"/>
                        </a:rPr>
                        <a:t>626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effectLst/>
                          <a:latin typeface="Bahnschrift" panose="020B0502040204020203" pitchFamily="34" charset="0"/>
                        </a:rPr>
                        <a:t>22,2%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25357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AQUILA D'ARROSCIA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effectLst/>
                          <a:latin typeface="Bahnschrift" panose="020B0502040204020203" pitchFamily="34" charset="0"/>
                        </a:rPr>
                        <a:t>PHI 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400" b="0" i="0" u="none" strike="noStrike"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400" b="0" i="0" u="none" strike="noStrike" dirty="0"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effectLst/>
                          <a:latin typeface="Bahnschrift" panose="020B0502040204020203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effectLst/>
                          <a:latin typeface="Bahnschrift" panose="020B0502040204020203" pitchFamily="34" charset="0"/>
                        </a:rPr>
                        <a:t>142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effectLst/>
                          <a:latin typeface="Bahnschrift" panose="020B0502040204020203" pitchFamily="34" charset="0"/>
                        </a:rPr>
                        <a:t>0,7%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23997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ARMO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effectLst/>
                          <a:latin typeface="Bahnschrift" panose="020B0502040204020203" pitchFamily="34" charset="0"/>
                        </a:rPr>
                        <a:t>UK 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effectLst/>
                          <a:latin typeface="Bahnschrift" panose="020B0502040204020203" pitchFamily="34" charset="0"/>
                        </a:rPr>
                        <a:t>BGL 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effectLst/>
                          <a:latin typeface="Bahnschrift" panose="020B0502040204020203" pitchFamily="34" charset="0"/>
                        </a:rPr>
                        <a:t>GER 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effectLst/>
                          <a:latin typeface="Bahnschrift" panose="020B0502040204020203" pitchFamily="34" charset="0"/>
                        </a:rPr>
                        <a:t>17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effectLst/>
                          <a:latin typeface="Bahnschrift" panose="020B0502040204020203" pitchFamily="34" charset="0"/>
                        </a:rPr>
                        <a:t>117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effectLst/>
                          <a:latin typeface="Bahnschrift" panose="020B0502040204020203" pitchFamily="34" charset="0"/>
                        </a:rPr>
                        <a:t>14,5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61065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AURIGO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effectLst/>
                          <a:latin typeface="Bahnschrift" panose="020B0502040204020203" pitchFamily="34" charset="0"/>
                        </a:rPr>
                        <a:t>ALB 13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effectLst/>
                          <a:latin typeface="Bahnschrift" panose="020B0502040204020203" pitchFamily="34" charset="0"/>
                        </a:rPr>
                        <a:t>TUN 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effectLst/>
                          <a:latin typeface="Bahnschrift" panose="020B0502040204020203" pitchFamily="34" charset="0"/>
                        </a:rPr>
                        <a:t>HUN 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effectLst/>
                          <a:latin typeface="Bahnschrift" panose="020B0502040204020203" pitchFamily="34" charset="0"/>
                        </a:rPr>
                        <a:t>28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effectLst/>
                          <a:latin typeface="Bahnschrift" panose="020B0502040204020203" pitchFamily="34" charset="0"/>
                        </a:rPr>
                        <a:t>331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effectLst/>
                          <a:latin typeface="Bahnschrift" panose="020B0502040204020203" pitchFamily="34" charset="0"/>
                        </a:rPr>
                        <a:t>8,5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10404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BADALUCCO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effectLst/>
                          <a:latin typeface="Bahnschrift" panose="020B0502040204020203" pitchFamily="34" charset="0"/>
                        </a:rPr>
                        <a:t>ALB 24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effectLst/>
                          <a:latin typeface="Bahnschrift" panose="020B0502040204020203" pitchFamily="34" charset="0"/>
                        </a:rPr>
                        <a:t>GER 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effectLst/>
                          <a:latin typeface="Bahnschrift" panose="020B0502040204020203" pitchFamily="34" charset="0"/>
                        </a:rPr>
                        <a:t>ROM 19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effectLst/>
                          <a:latin typeface="Bahnschrift" panose="020B0502040204020203" pitchFamily="34" charset="0"/>
                        </a:rPr>
                        <a:t>118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effectLst/>
                          <a:latin typeface="Bahnschrift" panose="020B0502040204020203" pitchFamily="34" charset="0"/>
                        </a:rPr>
                        <a:t>1072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effectLst/>
                          <a:latin typeface="Bahnschrift" panose="020B0502040204020203" pitchFamily="34" charset="0"/>
                        </a:rPr>
                        <a:t>11,0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85761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BAJARDO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effectLst/>
                          <a:latin typeface="Bahnschrift" panose="020B0502040204020203" pitchFamily="34" charset="0"/>
                        </a:rPr>
                        <a:t>BGL 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effectLst/>
                          <a:latin typeface="Bahnschrift" panose="020B0502040204020203" pitchFamily="34" charset="0"/>
                        </a:rPr>
                        <a:t>PAK 18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effectLst/>
                          <a:latin typeface="Bahnschrift" panose="020B0502040204020203" pitchFamily="34" charset="0"/>
                        </a:rPr>
                        <a:t>GER 13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effectLst/>
                          <a:latin typeface="Bahnschrift" panose="020B0502040204020203" pitchFamily="34" charset="0"/>
                        </a:rPr>
                        <a:t>118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effectLst/>
                          <a:latin typeface="Bahnschrift" panose="020B0502040204020203" pitchFamily="34" charset="0"/>
                        </a:rPr>
                        <a:t>382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effectLst/>
                          <a:latin typeface="Bahnschrift" panose="020B0502040204020203" pitchFamily="34" charset="0"/>
                        </a:rPr>
                        <a:t>30,9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85313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BORDIGHERA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effectLst/>
                          <a:latin typeface="Bahnschrift" panose="020B0502040204020203" pitchFamily="34" charset="0"/>
                        </a:rPr>
                        <a:t>ROM 250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effectLst/>
                          <a:latin typeface="Bahnschrift" panose="020B0502040204020203" pitchFamily="34" charset="0"/>
                        </a:rPr>
                        <a:t>FRA 110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effectLst/>
                          <a:latin typeface="Bahnschrift" panose="020B0502040204020203" pitchFamily="34" charset="0"/>
                        </a:rPr>
                        <a:t>ALB 73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effectLst/>
                          <a:latin typeface="Bahnschrift" panose="020B0502040204020203" pitchFamily="34" charset="0"/>
                        </a:rPr>
                        <a:t>1080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effectLst/>
                          <a:latin typeface="Bahnschrift" panose="020B0502040204020203" pitchFamily="34" charset="0"/>
                        </a:rPr>
                        <a:t>10.160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effectLst/>
                          <a:latin typeface="Bahnschrift" panose="020B0502040204020203" pitchFamily="34" charset="0"/>
                        </a:rPr>
                        <a:t>10,6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36908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BORGHETTO D'ARROSCIA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effectLst/>
                          <a:latin typeface="Bahnschrift" panose="020B0502040204020203" pitchFamily="34" charset="0"/>
                        </a:rPr>
                        <a:t>MAR. 13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effectLst/>
                          <a:latin typeface="Bahnschrift" panose="020B0502040204020203" pitchFamily="34" charset="0"/>
                        </a:rPr>
                        <a:t>GER 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effectLst/>
                          <a:latin typeface="Bahnschrift" panose="020B0502040204020203" pitchFamily="34" charset="0"/>
                        </a:rPr>
                        <a:t>UK-ECU 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effectLst/>
                          <a:latin typeface="Bahnschrift" panose="020B0502040204020203" pitchFamily="34" charset="0"/>
                        </a:rPr>
                        <a:t>45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effectLst/>
                          <a:latin typeface="Bahnschrift" panose="020B0502040204020203" pitchFamily="34" charset="0"/>
                        </a:rPr>
                        <a:t>400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effectLst/>
                          <a:latin typeface="Bahnschrift" panose="020B0502040204020203" pitchFamily="34" charset="0"/>
                        </a:rPr>
                        <a:t>11,3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59895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BORGOMARO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effectLst/>
                          <a:latin typeface="Bahnschrift" panose="020B0502040204020203" pitchFamily="34" charset="0"/>
                        </a:rPr>
                        <a:t>TUN 26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effectLst/>
                          <a:latin typeface="Bahnschrift" panose="020B0502040204020203" pitchFamily="34" charset="0"/>
                        </a:rPr>
                        <a:t>GER 18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effectLst/>
                          <a:latin typeface="Bahnschrift" panose="020B0502040204020203" pitchFamily="34" charset="0"/>
                        </a:rPr>
                        <a:t>ROM 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effectLst/>
                          <a:latin typeface="Bahnschrift" panose="020B0502040204020203" pitchFamily="34" charset="0"/>
                        </a:rPr>
                        <a:t>118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effectLst/>
                          <a:latin typeface="Bahnschrift" panose="020B0502040204020203" pitchFamily="34" charset="0"/>
                        </a:rPr>
                        <a:t>815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effectLst/>
                          <a:latin typeface="Bahnschrift" panose="020B0502040204020203" pitchFamily="34" charset="0"/>
                        </a:rPr>
                        <a:t>14,5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80183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CAMPOROSSO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effectLst/>
                          <a:latin typeface="Bahnschrift" panose="020B0502040204020203" pitchFamily="34" charset="0"/>
                        </a:rPr>
                        <a:t>ROM 103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effectLst/>
                          <a:latin typeface="Bahnschrift" panose="020B0502040204020203" pitchFamily="34" charset="0"/>
                        </a:rPr>
                        <a:t>CHI 63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effectLst/>
                          <a:latin typeface="Bahnschrift" panose="020B0502040204020203" pitchFamily="34" charset="0"/>
                        </a:rPr>
                        <a:t>MAR. 60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effectLst/>
                          <a:latin typeface="Bahnschrift" panose="020B0502040204020203" pitchFamily="34" charset="0"/>
                        </a:rPr>
                        <a:t>527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effectLst/>
                          <a:latin typeface="Bahnschrift" panose="020B0502040204020203" pitchFamily="34" charset="0"/>
                        </a:rPr>
                        <a:t>5566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effectLst/>
                          <a:latin typeface="Bahnschrift" panose="020B0502040204020203" pitchFamily="34" charset="0"/>
                        </a:rPr>
                        <a:t>9,5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50166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CARAVONICA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effectLst/>
                          <a:latin typeface="Bahnschrift" panose="020B0502040204020203" pitchFamily="34" charset="0"/>
                        </a:rPr>
                        <a:t>ALB 27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effectLst/>
                          <a:latin typeface="Bahnschrift" panose="020B0502040204020203" pitchFamily="34" charset="0"/>
                        </a:rPr>
                        <a:t>TUN 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effectLst/>
                          <a:latin typeface="Bahnschrift" panose="020B0502040204020203" pitchFamily="34" charset="0"/>
                        </a:rPr>
                        <a:t>ROM 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effectLst/>
                          <a:latin typeface="Bahnschrift" panose="020B0502040204020203" pitchFamily="34" charset="0"/>
                        </a:rPr>
                        <a:t>48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effectLst/>
                          <a:latin typeface="Bahnschrift" panose="020B0502040204020203" pitchFamily="34" charset="0"/>
                        </a:rPr>
                        <a:t>254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effectLst/>
                          <a:latin typeface="Bahnschrift" panose="020B0502040204020203" pitchFamily="34" charset="0"/>
                        </a:rPr>
                        <a:t>18,9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77337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CASTEL VITTORIO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effectLst/>
                          <a:latin typeface="Bahnschrift" panose="020B0502040204020203" pitchFamily="34" charset="0"/>
                        </a:rPr>
                        <a:t>FRA 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effectLst/>
                          <a:latin typeface="Bahnschrift" panose="020B0502040204020203" pitchFamily="34" charset="0"/>
                        </a:rPr>
                        <a:t>NED 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effectLst/>
                          <a:latin typeface="Bahnschrift" panose="020B0502040204020203" pitchFamily="34" charset="0"/>
                        </a:rPr>
                        <a:t>POL 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effectLst/>
                          <a:latin typeface="Bahnschrift" panose="020B0502040204020203" pitchFamily="34" charset="0"/>
                        </a:rPr>
                        <a:t>28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effectLst/>
                          <a:latin typeface="Bahnschrift" panose="020B0502040204020203" pitchFamily="34" charset="0"/>
                        </a:rPr>
                        <a:t>261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effectLst/>
                          <a:latin typeface="Bahnschrift" panose="020B0502040204020203" pitchFamily="34" charset="0"/>
                        </a:rPr>
                        <a:t>10,7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03095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CASTELLARO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effectLst/>
                          <a:latin typeface="Bahnschrift" panose="020B0502040204020203" pitchFamily="34" charset="0"/>
                        </a:rPr>
                        <a:t>ALB-ROM 14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effectLst/>
                          <a:latin typeface="Bahnschrift" panose="020B0502040204020203" pitchFamily="34" charset="0"/>
                        </a:rPr>
                        <a:t>MAR. 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effectLst/>
                          <a:latin typeface="Bahnschrift" panose="020B0502040204020203" pitchFamily="34" charset="0"/>
                        </a:rPr>
                        <a:t>TUN 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effectLst/>
                          <a:latin typeface="Bahnschrift" panose="020B0502040204020203" pitchFamily="34" charset="0"/>
                        </a:rPr>
                        <a:t>65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effectLst/>
                          <a:latin typeface="Bahnschrift" panose="020B0502040204020203" pitchFamily="34" charset="0"/>
                        </a:rPr>
                        <a:t>1286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effectLst/>
                          <a:latin typeface="Bahnschrift" panose="020B0502040204020203" pitchFamily="34" charset="0"/>
                        </a:rPr>
                        <a:t>5,1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13353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CERIANA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effectLst/>
                          <a:latin typeface="Bahnschrift" panose="020B0502040204020203" pitchFamily="34" charset="0"/>
                        </a:rPr>
                        <a:t>ROM 38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effectLst/>
                          <a:latin typeface="Bahnschrift" panose="020B0502040204020203" pitchFamily="34" charset="0"/>
                        </a:rPr>
                        <a:t>ALB 31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effectLst/>
                          <a:latin typeface="Bahnschrift" panose="020B0502040204020203" pitchFamily="34" charset="0"/>
                        </a:rPr>
                        <a:t>UK 22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effectLst/>
                          <a:latin typeface="Bahnschrift" panose="020B0502040204020203" pitchFamily="34" charset="0"/>
                        </a:rPr>
                        <a:t>193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effectLst/>
                          <a:latin typeface="Bahnschrift" panose="020B0502040204020203" pitchFamily="34" charset="0"/>
                        </a:rPr>
                        <a:t>1103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effectLst/>
                          <a:latin typeface="Bahnschrift" panose="020B0502040204020203" pitchFamily="34" charset="0"/>
                        </a:rPr>
                        <a:t>17,5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740251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CERVO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effectLst/>
                          <a:latin typeface="Bahnschrift" panose="020B0502040204020203" pitchFamily="34" charset="0"/>
                        </a:rPr>
                        <a:t>ALB 39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effectLst/>
                          <a:latin typeface="Bahnschrift" panose="020B0502040204020203" pitchFamily="34" charset="0"/>
                        </a:rPr>
                        <a:t>MAR. 14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effectLst/>
                          <a:latin typeface="Bahnschrift" panose="020B0502040204020203" pitchFamily="34" charset="0"/>
                        </a:rPr>
                        <a:t>ROM 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effectLst/>
                          <a:latin typeface="Bahnschrift" panose="020B0502040204020203" pitchFamily="34" charset="0"/>
                        </a:rPr>
                        <a:t>115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effectLst/>
                          <a:latin typeface="Bahnschrift" panose="020B0502040204020203" pitchFamily="34" charset="0"/>
                        </a:rPr>
                        <a:t>1086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effectLst/>
                          <a:latin typeface="Bahnschrift" panose="020B0502040204020203" pitchFamily="34" charset="0"/>
                        </a:rPr>
                        <a:t>10,6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04881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CESIO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effectLst/>
                          <a:latin typeface="Bahnschrift" panose="020B0502040204020203" pitchFamily="34" charset="0"/>
                        </a:rPr>
                        <a:t>TUN 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effectLst/>
                          <a:latin typeface="Bahnschrift" panose="020B0502040204020203" pitchFamily="34" charset="0"/>
                        </a:rPr>
                        <a:t>ALB 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effectLst/>
                          <a:latin typeface="Bahnschrift" panose="020B0502040204020203" pitchFamily="34" charset="0"/>
                        </a:rPr>
                        <a:t>TUR 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effectLst/>
                          <a:latin typeface="Bahnschrift" panose="020B0502040204020203" pitchFamily="34" charset="0"/>
                        </a:rPr>
                        <a:t>43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effectLst/>
                          <a:latin typeface="Bahnschrift" panose="020B0502040204020203" pitchFamily="34" charset="0"/>
                        </a:rPr>
                        <a:t>272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effectLst/>
                          <a:latin typeface="Bahnschrift" panose="020B0502040204020203" pitchFamily="34" charset="0"/>
                        </a:rPr>
                        <a:t>15,8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73910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CHIUSANICO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effectLst/>
                          <a:latin typeface="Bahnschrift" panose="020B0502040204020203" pitchFamily="34" charset="0"/>
                        </a:rPr>
                        <a:t>TUN 22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effectLst/>
                          <a:latin typeface="Bahnschrift" panose="020B0502040204020203" pitchFamily="34" charset="0"/>
                        </a:rPr>
                        <a:t>GER 14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effectLst/>
                          <a:latin typeface="Bahnschrift" panose="020B0502040204020203" pitchFamily="34" charset="0"/>
                        </a:rPr>
                        <a:t>ALB 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effectLst/>
                          <a:latin typeface="Bahnschrift" panose="020B0502040204020203" pitchFamily="34" charset="0"/>
                        </a:rPr>
                        <a:t>85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effectLst/>
                          <a:latin typeface="Bahnschrift" panose="020B0502040204020203" pitchFamily="34" charset="0"/>
                        </a:rPr>
                        <a:t>592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effectLst/>
                          <a:latin typeface="Bahnschrift" panose="020B0502040204020203" pitchFamily="34" charset="0"/>
                        </a:rPr>
                        <a:t>14,4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99077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CHIUSAVECCHIA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effectLst/>
                          <a:latin typeface="Bahnschrift" panose="020B0502040204020203" pitchFamily="34" charset="0"/>
                        </a:rPr>
                        <a:t>ALB 45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effectLst/>
                          <a:latin typeface="Bahnschrift" panose="020B0502040204020203" pitchFamily="34" charset="0"/>
                        </a:rPr>
                        <a:t>TUN 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effectLst/>
                          <a:latin typeface="Bahnschrift" panose="020B0502040204020203" pitchFamily="34" charset="0"/>
                        </a:rPr>
                        <a:t>TUR 13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effectLst/>
                          <a:latin typeface="Bahnschrift" panose="020B0502040204020203" pitchFamily="34" charset="0"/>
                        </a:rPr>
                        <a:t>98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effectLst/>
                          <a:latin typeface="Bahnschrift" panose="020B0502040204020203" pitchFamily="34" charset="0"/>
                        </a:rPr>
                        <a:t>513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effectLst/>
                          <a:latin typeface="Bahnschrift" panose="020B0502040204020203" pitchFamily="34" charset="0"/>
                        </a:rPr>
                        <a:t>19,1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23990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CIPRESSA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effectLst/>
                          <a:latin typeface="Bahnschrift" panose="020B0502040204020203" pitchFamily="34" charset="0"/>
                        </a:rPr>
                        <a:t>ROM 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effectLst/>
                          <a:latin typeface="Bahnschrift" panose="020B0502040204020203" pitchFamily="34" charset="0"/>
                        </a:rPr>
                        <a:t>GER 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effectLst/>
                          <a:latin typeface="Bahnschrift" panose="020B0502040204020203" pitchFamily="34" charset="0"/>
                        </a:rPr>
                        <a:t>PER 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effectLst/>
                          <a:latin typeface="Bahnschrift" panose="020B0502040204020203" pitchFamily="34" charset="0"/>
                        </a:rPr>
                        <a:t>83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effectLst/>
                          <a:latin typeface="Bahnschrift" panose="020B0502040204020203" pitchFamily="34" charset="0"/>
                        </a:rPr>
                        <a:t>1201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effectLst/>
                          <a:latin typeface="Bahnschrift" panose="020B0502040204020203" pitchFamily="34" charset="0"/>
                        </a:rPr>
                        <a:t>6,9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18508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CIVEZZA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effectLst/>
                          <a:latin typeface="Bahnschrift" panose="020B0502040204020203" pitchFamily="34" charset="0"/>
                        </a:rPr>
                        <a:t>ALB 22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effectLst/>
                          <a:latin typeface="Bahnschrift" panose="020B0502040204020203" pitchFamily="34" charset="0"/>
                        </a:rPr>
                        <a:t>PER 14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effectLst/>
                          <a:latin typeface="Bahnschrift" panose="020B0502040204020203" pitchFamily="34" charset="0"/>
                        </a:rPr>
                        <a:t>TUR 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effectLst/>
                          <a:latin typeface="Bahnschrift" panose="020B0502040204020203" pitchFamily="34" charset="0"/>
                        </a:rPr>
                        <a:t>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effectLst/>
                          <a:latin typeface="Bahnschrift" panose="020B0502040204020203" pitchFamily="34" charset="0"/>
                        </a:rPr>
                        <a:t>620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effectLst/>
                          <a:latin typeface="Bahnschrift" panose="020B0502040204020203" pitchFamily="34" charset="0"/>
                        </a:rPr>
                        <a:t>14,5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43396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COSIO D'ARROSCIA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effectLst/>
                          <a:latin typeface="Bahnschrift" panose="020B0502040204020203" pitchFamily="34" charset="0"/>
                        </a:rPr>
                        <a:t>ROM 38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effectLst/>
                          <a:latin typeface="Bahnschrift" panose="020B0502040204020203" pitchFamily="34" charset="0"/>
                        </a:rPr>
                        <a:t>SVI 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400" b="0" i="0" u="none" strike="noStrike"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effectLst/>
                          <a:latin typeface="Bahnschrift" panose="020B0502040204020203" pitchFamily="34" charset="0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effectLst/>
                          <a:latin typeface="Bahnschrift" panose="020B0502040204020203" pitchFamily="34" charset="0"/>
                        </a:rPr>
                        <a:t>171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effectLst/>
                          <a:latin typeface="Bahnschrift" panose="020B0502040204020203" pitchFamily="34" charset="0"/>
                        </a:rPr>
                        <a:t>4,7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98661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COSTARAINERA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TUR 18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GER-ROM 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MAR. 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83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776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10,7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95303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DIANO ARENTINO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GER 27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ALB 13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MAR. 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103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700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14,7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4482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DIANO CASTELLO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ALB 103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PER 19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MKD 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245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2252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10,9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45440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DIANO MARINA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ALB 262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BGL 88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ROM 85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801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5542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14,5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9120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DIANO S. PIETRO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MAR. 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ALB 18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 GER 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104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1081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9,6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41833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DOLCEACQUA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ROM 62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PER 30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FRA 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240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2129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11,3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80979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DOLCEDO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GER 48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NGR-TUN 18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ROM 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167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1246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13,4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3646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IMPERIA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TUR 1071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ALB 858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TUN 805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6382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42060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15,2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5688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ISOLABONA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ALB 45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FRA 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ECU-ROM 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100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677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14,8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43592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LUCINASCO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ALB 57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GER 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TUR 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95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295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32,2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1214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MENDATICA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ROM 3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GHA 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200" b="0" i="0" u="none" strike="noStrike"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165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4,8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85756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MOLINI TRIORA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UK 41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GER 18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FRA 13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141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613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23,0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50278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MONTALTO CARPASIO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GER 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UK 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ROM 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71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510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13,9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11421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MONTEGROSSO P.L.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ROM 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200" b="0" i="0" u="none" strike="noStrike"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200" b="0" i="0" u="none" strike="noStrike"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112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1,8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45016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OLIVETTA S. MICHELE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FRA 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SWE 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200" b="0" i="0" u="none" strike="noStrike"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16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196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8,2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21905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OSPEDALETTI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ROM 63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ALB 38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RUS 34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352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3147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11,2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32216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PERINALDO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ROM 34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GER 30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FRA 28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157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829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18,9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446894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PIETRABRUNA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MAR. 22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ROM 13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PER 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64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456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14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73190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PIEVE DI TECO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ALB 71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MAR. 52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UK 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215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1300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16,5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42463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PIGNA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ALB 24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ROM 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FRA 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97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752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12,9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02741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POMPEIANA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MAR. 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TUR 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ROM 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58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847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6,8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41877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PONTEDASSIO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ALB 156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TUN 40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ROM 29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300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2356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12,7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06934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PORNASSIO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MAR. 39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MLI 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NGR 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170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628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27,1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35935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PRELA'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GER 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TUN 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ROM 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71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471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15,1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72676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RANZO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ALB 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MAR. 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ROM 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84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562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14,9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65782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REZZO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ROM 17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UK 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MAR. 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37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313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11,8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94509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RIVA LIGURE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MAR. 72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ALB 54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ROM 49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283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2805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10,1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49219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ROCCHETTA NERVINA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FRA 14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IND 11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BGL 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61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284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21,5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249932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S. BARTOLOMEO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ALB 70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 ROM 49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MAR. 25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324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2950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11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47237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S. BIAGIO D.C.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MAR. 31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ROM 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FRA 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78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1226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6,4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73385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S. LORENZO A.M.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TUR 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ROM 18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MAR. 17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104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1211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8,6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31473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SANREMO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MAR. 997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ROM 970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ALB 694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6744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52787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12,8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38280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S. STEFANO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ROM 77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ALB 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TUR 13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168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2008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8,4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568219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SEBORGA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FRA 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MAR. 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RUS 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35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276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12,7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83570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SOLDANO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MAR. 31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ROM 27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FRA 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116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982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11,8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36989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TAGGIA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ALB 545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MAR. 234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ROM 223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1508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13760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11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90521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TERZORIO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THA 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GER-SEN 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200" b="0" i="0" u="none" strike="noStrike"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230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4,8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30240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TRIORA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PAK 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TUN 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ROM-SOM 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73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373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19,6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80306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VALLEBONA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FRA 16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UK 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ROM 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92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1217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7,6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01933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VALLECROSIA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ROM 160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ECU 68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ALB 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573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6714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8,5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8689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VASIA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GER 19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NGR 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ROM-TUR 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44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371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11,9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49075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VENTIMIGLIA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ROM 662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MAR. 303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FRA 299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2873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22851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12,6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11311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VESSALICO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ROM 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MAR. 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UK 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56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255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22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53309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VILLA FARALDI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MAR. 22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GER 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ROM 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55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ahnschrift" panose="020B0502040204020203" pitchFamily="34" charset="0"/>
                        </a:rPr>
                        <a:t>446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effectLst/>
                          <a:latin typeface="Bahnschrift" panose="020B0502040204020203" pitchFamily="34" charset="0"/>
                        </a:rPr>
                        <a:t>12,3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11782090"/>
                  </a:ext>
                </a:extLst>
              </a:tr>
            </a:tbl>
          </a:graphicData>
        </a:graphic>
      </p:graphicFrame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D8EB640E-4DE6-4EE1-A6AE-8D79333A84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49640" y="2423159"/>
            <a:ext cx="3535522" cy="4203884"/>
          </a:xfrm>
        </p:spPr>
        <p:txBody>
          <a:bodyPr>
            <a:normAutofit/>
          </a:bodyPr>
          <a:lstStyle/>
          <a:p>
            <a:pPr algn="just"/>
            <a:r>
              <a:rPr lang="it-IT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Dai 6744 residenti stranieri di Sanremo al solo Filippino presente ad Aquila d’Arroscia, tutti i dati sulla consistenza, l’incidenza sulla popolazione e le prime tre nazionalità degli stranieri in provincia di Imperia nel 2022.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47224D9-EBC6-46AD-B839-4B25F5E121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5969" y="6104918"/>
            <a:ext cx="1063563" cy="75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3298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266BED-3D83-4223-A042-856C53903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58" y="84841"/>
            <a:ext cx="11613822" cy="2009135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400" dirty="0"/>
              <a:t>Albania, </a:t>
            </a:r>
            <a:r>
              <a:rPr lang="it-IT" sz="4400" dirty="0" err="1"/>
              <a:t>romania</a:t>
            </a:r>
            <a:r>
              <a:rPr lang="it-IT" sz="4400" dirty="0"/>
              <a:t> e </a:t>
            </a:r>
            <a:r>
              <a:rPr lang="it-IT" sz="4400" dirty="0" err="1"/>
              <a:t>marocco</a:t>
            </a:r>
            <a:r>
              <a:rPr lang="it-IT" sz="4400" dirty="0"/>
              <a:t> le prime tre nazionalità presenti in provincia; </a:t>
            </a:r>
            <a:r>
              <a:rPr lang="it-IT" sz="3600" dirty="0"/>
              <a:t>Cina, </a:t>
            </a:r>
            <a:r>
              <a:rPr lang="it-IT" sz="3600" dirty="0" err="1"/>
              <a:t>Ubangladesh</a:t>
            </a:r>
            <a:r>
              <a:rPr lang="it-IT" sz="3600" dirty="0"/>
              <a:t>, </a:t>
            </a:r>
            <a:r>
              <a:rPr lang="it-IT" sz="3600" dirty="0" err="1"/>
              <a:t>tunisia</a:t>
            </a:r>
            <a:r>
              <a:rPr lang="it-IT" sz="3600" dirty="0"/>
              <a:t> e </a:t>
            </a:r>
            <a:r>
              <a:rPr lang="it-IT" sz="3600" dirty="0" err="1"/>
              <a:t>perù</a:t>
            </a:r>
            <a:r>
              <a:rPr lang="it-IT" sz="3600" dirty="0"/>
              <a:t> hanno i maggiori incrementi sul 2019. </a:t>
            </a:r>
            <a:r>
              <a:rPr lang="it-IT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cina</a:t>
            </a:r>
            <a:r>
              <a:rPr lang="it-IT" sz="3600" dirty="0"/>
              <a:t>, </a:t>
            </a:r>
            <a:r>
              <a:rPr lang="it-I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ucraina e </a:t>
            </a:r>
            <a:r>
              <a:rPr lang="it-IT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turchia</a:t>
            </a:r>
            <a:r>
              <a:rPr lang="it-I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calo sul 2021.</a:t>
            </a:r>
            <a:endParaRPr lang="it-IT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Segnaposto contenuto 4">
            <a:extLst>
              <a:ext uri="{FF2B5EF4-FFF2-40B4-BE49-F238E27FC236}">
                <a16:creationId xmlns:a16="http://schemas.microsoft.com/office/drawing/2014/main" id="{73992D14-1B54-4774-BF53-D8BD4FBC688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4799512"/>
              </p:ext>
            </p:extLst>
          </p:nvPr>
        </p:nvGraphicFramePr>
        <p:xfrm>
          <a:off x="1069975" y="2193925"/>
          <a:ext cx="4754568" cy="413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9224">
                  <a:extLst>
                    <a:ext uri="{9D8B030D-6E8A-4147-A177-3AD203B41FA5}">
                      <a16:colId xmlns:a16="http://schemas.microsoft.com/office/drawing/2014/main" val="2561791047"/>
                    </a:ext>
                  </a:extLst>
                </a:gridCol>
                <a:gridCol w="679224">
                  <a:extLst>
                    <a:ext uri="{9D8B030D-6E8A-4147-A177-3AD203B41FA5}">
                      <a16:colId xmlns:a16="http://schemas.microsoft.com/office/drawing/2014/main" val="3517999373"/>
                    </a:ext>
                  </a:extLst>
                </a:gridCol>
                <a:gridCol w="679224">
                  <a:extLst>
                    <a:ext uri="{9D8B030D-6E8A-4147-A177-3AD203B41FA5}">
                      <a16:colId xmlns:a16="http://schemas.microsoft.com/office/drawing/2014/main" val="875441202"/>
                    </a:ext>
                  </a:extLst>
                </a:gridCol>
                <a:gridCol w="679224">
                  <a:extLst>
                    <a:ext uri="{9D8B030D-6E8A-4147-A177-3AD203B41FA5}">
                      <a16:colId xmlns:a16="http://schemas.microsoft.com/office/drawing/2014/main" val="3122380083"/>
                    </a:ext>
                  </a:extLst>
                </a:gridCol>
                <a:gridCol w="679224">
                  <a:extLst>
                    <a:ext uri="{9D8B030D-6E8A-4147-A177-3AD203B41FA5}">
                      <a16:colId xmlns:a16="http://schemas.microsoft.com/office/drawing/2014/main" val="2991108052"/>
                    </a:ext>
                  </a:extLst>
                </a:gridCol>
                <a:gridCol w="679224">
                  <a:extLst>
                    <a:ext uri="{9D8B030D-6E8A-4147-A177-3AD203B41FA5}">
                      <a16:colId xmlns:a16="http://schemas.microsoft.com/office/drawing/2014/main" val="3781388194"/>
                    </a:ext>
                  </a:extLst>
                </a:gridCol>
                <a:gridCol w="679224">
                  <a:extLst>
                    <a:ext uri="{9D8B030D-6E8A-4147-A177-3AD203B41FA5}">
                      <a16:colId xmlns:a16="http://schemas.microsoft.com/office/drawing/2014/main" val="13119323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effectLst/>
                          <a:latin typeface="Source Serif Pro Semibold" panose="020407030504050202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Source Serif Pro Semibold" panose="02040703050405020204" pitchFamily="18" charset="0"/>
                        </a:rPr>
                        <a:t>2019</a:t>
                      </a: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Source Serif Pro Semibold" panose="02040703050405020204" pitchFamily="18" charset="0"/>
                        </a:rPr>
                        <a:t>2020</a:t>
                      </a: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Source Serif Pro Semibold" panose="02040703050405020204" pitchFamily="18" charset="0"/>
                        </a:rPr>
                        <a:t>2021</a:t>
                      </a: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Source Serif Pro Semibold" panose="02040703050405020204" pitchFamily="18" charset="0"/>
                        </a:rPr>
                        <a:t>2022</a:t>
                      </a: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Source Serif Pro Semibold" panose="02040703050405020204" pitchFamily="18" charset="0"/>
                        </a:rPr>
                        <a:t>var</a:t>
                      </a:r>
                      <a:r>
                        <a:rPr lang="it-I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Source Serif Pro Semibold" panose="02040703050405020204" pitchFamily="18" charset="0"/>
                        </a:rPr>
                        <a:t>.% '19</a:t>
                      </a: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Source Serif Pro Semibold" panose="02040703050405020204" pitchFamily="18" charset="0"/>
                        </a:rPr>
                        <a:t>var</a:t>
                      </a:r>
                      <a:r>
                        <a:rPr lang="it-I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Source Serif Pro Semibold" panose="02040703050405020204" pitchFamily="18" charset="0"/>
                        </a:rPr>
                        <a:t>.% '21</a:t>
                      </a: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517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effectLst/>
                          <a:latin typeface="Source Serif Pro Semibold" panose="02040703050405020204" pitchFamily="18" charset="0"/>
                        </a:rPr>
                        <a:t>ALB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rgbClr val="7030A0"/>
                          </a:solidFill>
                          <a:effectLst/>
                          <a:latin typeface="Source Serif Pro Semibold" panose="02040703050405020204" pitchFamily="18" charset="0"/>
                        </a:rPr>
                        <a:t>3598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rgbClr val="00B0F0"/>
                          </a:solidFill>
                          <a:effectLst/>
                          <a:latin typeface="Source Serif Pro Semibold" panose="02040703050405020204" pitchFamily="18" charset="0"/>
                        </a:rPr>
                        <a:t>3634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>
                          <a:solidFill>
                            <a:srgbClr val="0070C0"/>
                          </a:solidFill>
                          <a:effectLst/>
                          <a:latin typeface="Source Serif Pro Semibold" panose="02040703050405020204" pitchFamily="18" charset="0"/>
                        </a:rPr>
                        <a:t>3919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>
                          <a:solidFill>
                            <a:srgbClr val="002060"/>
                          </a:solidFill>
                          <a:effectLst/>
                          <a:latin typeface="Source Serif Pro Semibold" panose="02040703050405020204" pitchFamily="18" charset="0"/>
                        </a:rPr>
                        <a:t>3745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effectLst/>
                          <a:latin typeface="Source Serif Pro Semibold" panose="02040703050405020204" pitchFamily="18" charset="0"/>
                        </a:rPr>
                        <a:t>4,1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Source Serif Pro Semibold" panose="02040703050405020204" pitchFamily="18" charset="0"/>
                        </a:rPr>
                        <a:t>-4,4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22427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Source Serif Pro Semibold" panose="02040703050405020204" pitchFamily="18" charset="0"/>
                        </a:rPr>
                        <a:t>ROM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>
                          <a:solidFill>
                            <a:srgbClr val="7030A0"/>
                          </a:solidFill>
                          <a:effectLst/>
                          <a:latin typeface="Source Serif Pro Semibold" panose="02040703050405020204" pitchFamily="18" charset="0"/>
                        </a:rPr>
                        <a:t>3819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>
                          <a:solidFill>
                            <a:srgbClr val="00B0F0"/>
                          </a:solidFill>
                          <a:effectLst/>
                          <a:latin typeface="Source Serif Pro Semibold" panose="02040703050405020204" pitchFamily="18" charset="0"/>
                        </a:rPr>
                        <a:t>3821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Source Serif Pro Semibold" panose="02040703050405020204" pitchFamily="18" charset="0"/>
                        </a:rPr>
                        <a:t>3660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Source Serif Pro Semibold" panose="02040703050405020204" pitchFamily="18" charset="0"/>
                        </a:rPr>
                        <a:t>3809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Source Serif Pro Semibold" panose="02040703050405020204" pitchFamily="18" charset="0"/>
                        </a:rPr>
                        <a:t>-0,3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>
                          <a:effectLst/>
                          <a:latin typeface="Source Serif Pro Semibold" panose="02040703050405020204" pitchFamily="18" charset="0"/>
                        </a:rPr>
                        <a:t>4,1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24878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Source Serif Pro Semibold" panose="02040703050405020204" pitchFamily="18" charset="0"/>
                        </a:rPr>
                        <a:t>MAR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>
                          <a:solidFill>
                            <a:srgbClr val="7030A0"/>
                          </a:solidFill>
                          <a:effectLst/>
                          <a:latin typeface="Source Serif Pro Semibold" panose="02040703050405020204" pitchFamily="18" charset="0"/>
                        </a:rPr>
                        <a:t>2411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>
                          <a:solidFill>
                            <a:srgbClr val="00B0F0"/>
                          </a:solidFill>
                          <a:effectLst/>
                          <a:latin typeface="Source Serif Pro Semibold" panose="02040703050405020204" pitchFamily="18" charset="0"/>
                        </a:rPr>
                        <a:t>2496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>
                          <a:solidFill>
                            <a:srgbClr val="0070C0"/>
                          </a:solidFill>
                          <a:effectLst/>
                          <a:latin typeface="Source Serif Pro Semibold" panose="02040703050405020204" pitchFamily="18" charset="0"/>
                        </a:rPr>
                        <a:t>2734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>
                          <a:solidFill>
                            <a:srgbClr val="002060"/>
                          </a:solidFill>
                          <a:effectLst/>
                          <a:latin typeface="Source Serif Pro Semibold" panose="02040703050405020204" pitchFamily="18" charset="0"/>
                        </a:rPr>
                        <a:t>2669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effectLst/>
                          <a:latin typeface="Source Serif Pro Semibold" panose="02040703050405020204" pitchFamily="18" charset="0"/>
                        </a:rPr>
                        <a:t>10,7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Source Serif Pro Semibold" panose="02040703050405020204" pitchFamily="18" charset="0"/>
                        </a:rPr>
                        <a:t>-2,4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703971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Source Serif Pro Semibold" panose="02040703050405020204" pitchFamily="18" charset="0"/>
                        </a:rPr>
                        <a:t>TUN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>
                          <a:solidFill>
                            <a:srgbClr val="7030A0"/>
                          </a:solidFill>
                          <a:effectLst/>
                          <a:latin typeface="Source Serif Pro Semibold" panose="02040703050405020204" pitchFamily="18" charset="0"/>
                        </a:rPr>
                        <a:t>1194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>
                          <a:solidFill>
                            <a:srgbClr val="00B0F0"/>
                          </a:solidFill>
                          <a:effectLst/>
                          <a:latin typeface="Source Serif Pro Semibold" panose="02040703050405020204" pitchFamily="18" charset="0"/>
                        </a:rPr>
                        <a:t>1338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>
                          <a:solidFill>
                            <a:srgbClr val="0070C0"/>
                          </a:solidFill>
                          <a:effectLst/>
                          <a:latin typeface="Source Serif Pro Semibold" panose="02040703050405020204" pitchFamily="18" charset="0"/>
                        </a:rPr>
                        <a:t>1551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>
                          <a:solidFill>
                            <a:srgbClr val="002060"/>
                          </a:solidFill>
                          <a:effectLst/>
                          <a:latin typeface="Source Serif Pro Semibold" panose="02040703050405020204" pitchFamily="18" charset="0"/>
                        </a:rPr>
                        <a:t>1665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>
                          <a:effectLst/>
                          <a:latin typeface="Source Serif Pro Semibold" panose="02040703050405020204" pitchFamily="18" charset="0"/>
                        </a:rPr>
                        <a:t>39,4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effectLst/>
                          <a:latin typeface="Source Serif Pro Semibold" panose="02040703050405020204" pitchFamily="18" charset="0"/>
                        </a:rPr>
                        <a:t>7,4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69923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Source Serif Pro Semibold" panose="02040703050405020204" pitchFamily="18" charset="0"/>
                        </a:rPr>
                        <a:t>BGL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>
                          <a:solidFill>
                            <a:srgbClr val="7030A0"/>
                          </a:solidFill>
                          <a:effectLst/>
                          <a:latin typeface="Source Serif Pro Semibold" panose="02040703050405020204" pitchFamily="18" charset="0"/>
                        </a:rPr>
                        <a:t>868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>
                          <a:solidFill>
                            <a:srgbClr val="00B0F0"/>
                          </a:solidFill>
                          <a:effectLst/>
                          <a:latin typeface="Source Serif Pro Semibold" panose="02040703050405020204" pitchFamily="18" charset="0"/>
                        </a:rPr>
                        <a:t>987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>
                          <a:solidFill>
                            <a:srgbClr val="0070C0"/>
                          </a:solidFill>
                          <a:effectLst/>
                          <a:latin typeface="Source Serif Pro Semibold" panose="02040703050405020204" pitchFamily="18" charset="0"/>
                        </a:rPr>
                        <a:t>1236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>
                          <a:solidFill>
                            <a:srgbClr val="002060"/>
                          </a:solidFill>
                          <a:effectLst/>
                          <a:latin typeface="Source Serif Pro Semibold" panose="02040703050405020204" pitchFamily="18" charset="0"/>
                        </a:rPr>
                        <a:t>1292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>
                          <a:effectLst/>
                          <a:latin typeface="Source Serif Pro Semibold" panose="02040703050405020204" pitchFamily="18" charset="0"/>
                        </a:rPr>
                        <a:t>48,8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effectLst/>
                          <a:latin typeface="Source Serif Pro Semibold" panose="02040703050405020204" pitchFamily="18" charset="0"/>
                        </a:rPr>
                        <a:t>4,5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40193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Source Serif Pro Semibold" panose="02040703050405020204" pitchFamily="18" charset="0"/>
                        </a:rPr>
                        <a:t>PER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>
                          <a:solidFill>
                            <a:srgbClr val="7030A0"/>
                          </a:solidFill>
                          <a:effectLst/>
                          <a:latin typeface="Source Serif Pro Semibold" panose="02040703050405020204" pitchFamily="18" charset="0"/>
                        </a:rPr>
                        <a:t>984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>
                          <a:solidFill>
                            <a:srgbClr val="00B0F0"/>
                          </a:solidFill>
                          <a:effectLst/>
                          <a:latin typeface="Source Serif Pro Semibold" panose="02040703050405020204" pitchFamily="18" charset="0"/>
                        </a:rPr>
                        <a:t>1009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>
                          <a:solidFill>
                            <a:srgbClr val="0070C0"/>
                          </a:solidFill>
                          <a:effectLst/>
                          <a:latin typeface="Source Serif Pro Semibold" panose="02040703050405020204" pitchFamily="18" charset="0"/>
                        </a:rPr>
                        <a:t>1176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>
                          <a:solidFill>
                            <a:srgbClr val="002060"/>
                          </a:solidFill>
                          <a:effectLst/>
                          <a:latin typeface="Source Serif Pro Semibold" panose="02040703050405020204" pitchFamily="18" charset="0"/>
                        </a:rPr>
                        <a:t>1348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>
                          <a:effectLst/>
                          <a:latin typeface="Source Serif Pro Semibold" panose="02040703050405020204" pitchFamily="18" charset="0"/>
                        </a:rPr>
                        <a:t>37,0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effectLst/>
                          <a:latin typeface="Source Serif Pro Semibold" panose="02040703050405020204" pitchFamily="18" charset="0"/>
                        </a:rPr>
                        <a:t>14,6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5361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Source Serif Pro Semibold" panose="02040703050405020204" pitchFamily="18" charset="0"/>
                        </a:rPr>
                        <a:t>TUR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solidFill>
                            <a:srgbClr val="7030A0"/>
                          </a:solidFill>
                          <a:effectLst/>
                          <a:latin typeface="Source Serif Pro Semibold" panose="02040703050405020204" pitchFamily="18" charset="0"/>
                        </a:rPr>
                        <a:t>1274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solidFill>
                            <a:srgbClr val="00B0F0"/>
                          </a:solidFill>
                          <a:effectLst/>
                          <a:latin typeface="Source Serif Pro Semibold" panose="02040703050405020204" pitchFamily="18" charset="0"/>
                        </a:rPr>
                        <a:t>1287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solidFill>
                            <a:srgbClr val="0070C0"/>
                          </a:solidFill>
                          <a:effectLst/>
                          <a:latin typeface="Source Serif Pro Semibold" panose="02040703050405020204" pitchFamily="18" charset="0"/>
                        </a:rPr>
                        <a:t>1367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solidFill>
                            <a:srgbClr val="002060"/>
                          </a:solidFill>
                          <a:effectLst/>
                          <a:latin typeface="Source Serif Pro Semibold" panose="02040703050405020204" pitchFamily="18" charset="0"/>
                        </a:rPr>
                        <a:t>1291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>
                          <a:effectLst/>
                          <a:latin typeface="Source Serif Pro Semibold" panose="02040703050405020204" pitchFamily="18" charset="0"/>
                        </a:rPr>
                        <a:t>1,3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Source Serif Pro Semibold" panose="02040703050405020204" pitchFamily="18" charset="0"/>
                        </a:rPr>
                        <a:t>-5,6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61146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Source Serif Pro Semibold" panose="02040703050405020204" pitchFamily="18" charset="0"/>
                        </a:rPr>
                        <a:t>FRA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solidFill>
                            <a:srgbClr val="7030A0"/>
                          </a:solidFill>
                          <a:effectLst/>
                          <a:latin typeface="Source Serif Pro Semibold" panose="02040703050405020204" pitchFamily="18" charset="0"/>
                        </a:rPr>
                        <a:t>1082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solidFill>
                            <a:srgbClr val="00B0F0"/>
                          </a:solidFill>
                          <a:effectLst/>
                          <a:latin typeface="Source Serif Pro Semibold" panose="02040703050405020204" pitchFamily="18" charset="0"/>
                        </a:rPr>
                        <a:t>1101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solidFill>
                            <a:srgbClr val="0070C0"/>
                          </a:solidFill>
                          <a:effectLst/>
                          <a:latin typeface="Source Serif Pro Semibold" panose="02040703050405020204" pitchFamily="18" charset="0"/>
                        </a:rPr>
                        <a:t>1149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solidFill>
                            <a:srgbClr val="002060"/>
                          </a:solidFill>
                          <a:effectLst/>
                          <a:latin typeface="Source Serif Pro Semibold" panose="02040703050405020204" pitchFamily="18" charset="0"/>
                        </a:rPr>
                        <a:t>1067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>
                          <a:solidFill>
                            <a:srgbClr val="FF0000"/>
                          </a:solidFill>
                          <a:effectLst/>
                          <a:latin typeface="Source Serif Pro Semibold" panose="02040703050405020204" pitchFamily="18" charset="0"/>
                        </a:rPr>
                        <a:t>-1,4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Source Serif Pro Semibold" panose="02040703050405020204" pitchFamily="18" charset="0"/>
                        </a:rPr>
                        <a:t>-7,1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60115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Source Serif Pro Semibold" panose="02040703050405020204" pitchFamily="18" charset="0"/>
                        </a:rPr>
                        <a:t>CHI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solidFill>
                            <a:srgbClr val="7030A0"/>
                          </a:solidFill>
                          <a:effectLst/>
                          <a:latin typeface="Source Serif Pro Semibold" panose="02040703050405020204" pitchFamily="18" charset="0"/>
                        </a:rPr>
                        <a:t>608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rgbClr val="00B0F0"/>
                          </a:solidFill>
                          <a:effectLst/>
                          <a:latin typeface="Source Serif Pro Semibold" panose="02040703050405020204" pitchFamily="18" charset="0"/>
                        </a:rPr>
                        <a:t>657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solidFill>
                            <a:srgbClr val="0070C0"/>
                          </a:solidFill>
                          <a:effectLst/>
                          <a:latin typeface="Source Serif Pro Semibold" panose="02040703050405020204" pitchFamily="18" charset="0"/>
                        </a:rPr>
                        <a:t>762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solidFill>
                            <a:srgbClr val="002060"/>
                          </a:solidFill>
                          <a:effectLst/>
                          <a:latin typeface="Source Serif Pro Semibold" panose="02040703050405020204" pitchFamily="18" charset="0"/>
                        </a:rPr>
                        <a:t>710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>
                          <a:effectLst/>
                          <a:latin typeface="Source Serif Pro Semibold" panose="02040703050405020204" pitchFamily="18" charset="0"/>
                        </a:rPr>
                        <a:t>16,8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Source Serif Pro Semibold" panose="02040703050405020204" pitchFamily="18" charset="0"/>
                        </a:rPr>
                        <a:t>-6,8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62433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Source Serif Pro Semibold" panose="02040703050405020204" pitchFamily="18" charset="0"/>
                        </a:rPr>
                        <a:t>UKR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solidFill>
                            <a:srgbClr val="7030A0"/>
                          </a:solidFill>
                          <a:effectLst/>
                          <a:latin typeface="Source Serif Pro Semibold" panose="02040703050405020204" pitchFamily="18" charset="0"/>
                        </a:rPr>
                        <a:t>688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solidFill>
                            <a:srgbClr val="00B0F0"/>
                          </a:solidFill>
                          <a:effectLst/>
                          <a:latin typeface="Source Serif Pro Semibold" panose="02040703050405020204" pitchFamily="18" charset="0"/>
                        </a:rPr>
                        <a:t>705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solidFill>
                            <a:srgbClr val="0070C0"/>
                          </a:solidFill>
                          <a:effectLst/>
                          <a:latin typeface="Source Serif Pro Semibold" panose="02040703050405020204" pitchFamily="18" charset="0"/>
                        </a:rPr>
                        <a:t>771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solidFill>
                            <a:srgbClr val="002060"/>
                          </a:solidFill>
                          <a:effectLst/>
                          <a:latin typeface="Source Serif Pro Semibold" panose="02040703050405020204" pitchFamily="18" charset="0"/>
                        </a:rPr>
                        <a:t>726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>
                          <a:effectLst/>
                          <a:latin typeface="Source Serif Pro Semibold" panose="02040703050405020204" pitchFamily="18" charset="0"/>
                        </a:rPr>
                        <a:t>5,5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Source Serif Pro Semibold" panose="02040703050405020204" pitchFamily="18" charset="0"/>
                        </a:rPr>
                        <a:t>-5,8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73054415"/>
                  </a:ext>
                </a:extLst>
              </a:tr>
            </a:tbl>
          </a:graphicData>
        </a:graphic>
      </p:graphicFrame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8C703609-49C2-40FD-9BCF-9726AD8F9B3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84804772"/>
              </p:ext>
            </p:extLst>
          </p:nvPr>
        </p:nvGraphicFramePr>
        <p:xfrm>
          <a:off x="6367459" y="2193925"/>
          <a:ext cx="4754562" cy="3978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Immagine 6">
            <a:extLst>
              <a:ext uri="{FF2B5EF4-FFF2-40B4-BE49-F238E27FC236}">
                <a16:creationId xmlns:a16="http://schemas.microsoft.com/office/drawing/2014/main" id="{B7D579A2-7D93-43EC-92D0-210212ABDB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2021" y="6104918"/>
            <a:ext cx="1063563" cy="75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325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1">
            <a:extLst>
              <a:ext uri="{FF2B5EF4-FFF2-40B4-BE49-F238E27FC236}">
                <a16:creationId xmlns:a16="http://schemas.microsoft.com/office/drawing/2014/main" id="{68083A44-88F3-4FC5-89A3-332775BF3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40" y="155542"/>
            <a:ext cx="3544950" cy="2267618"/>
          </a:xfrm>
        </p:spPr>
        <p:txBody>
          <a:bodyPr anchor="ctr">
            <a:normAutofit/>
          </a:bodyPr>
          <a:lstStyle/>
          <a:p>
            <a:pPr algn="ctr"/>
            <a:r>
              <a:rPr lang="it-IT" dirty="0"/>
              <a:t>NAZIONALITA’ MAGGIORITARIE NEI COMUNI DELLA PROVINCIA</a:t>
            </a:r>
          </a:p>
        </p:txBody>
      </p:sp>
      <p:sp>
        <p:nvSpPr>
          <p:cNvPr id="14" name="Segnaposto testo 13">
            <a:extLst>
              <a:ext uri="{FF2B5EF4-FFF2-40B4-BE49-F238E27FC236}">
                <a16:creationId xmlns:a16="http://schemas.microsoft.com/office/drawing/2014/main" id="{F989F3BF-7466-40E8-A3D6-F068D3C19F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49639" y="2187019"/>
            <a:ext cx="3544949" cy="4515439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it-IT" sz="1800" b="1" dirty="0">
                <a:solidFill>
                  <a:srgbClr val="002060"/>
                </a:solidFill>
              </a:rPr>
              <a:t>In 17 comuni prima la comunità Albanese, </a:t>
            </a:r>
          </a:p>
          <a:p>
            <a:pPr algn="ctr"/>
            <a:r>
              <a:rPr lang="it-IT" sz="1800" b="1" dirty="0">
                <a:solidFill>
                  <a:srgbClr val="002060"/>
                </a:solidFill>
              </a:rPr>
              <a:t>in 15 quella Romena, </a:t>
            </a:r>
          </a:p>
          <a:p>
            <a:pPr algn="ctr"/>
            <a:r>
              <a:rPr lang="it-IT" sz="1800" b="1" dirty="0">
                <a:solidFill>
                  <a:srgbClr val="002060"/>
                </a:solidFill>
              </a:rPr>
              <a:t>in 11 quella Marocchina.</a:t>
            </a:r>
            <a:br>
              <a:rPr lang="it-IT" sz="1800" b="1" dirty="0">
                <a:solidFill>
                  <a:srgbClr val="002060"/>
                </a:solidFill>
              </a:rPr>
            </a:br>
            <a:endParaRPr lang="it-IT" sz="1800" b="1" dirty="0">
              <a:solidFill>
                <a:srgbClr val="002060"/>
              </a:solidFill>
            </a:endParaRPr>
          </a:p>
          <a:p>
            <a:pPr algn="ctr"/>
            <a:r>
              <a:rPr lang="it-IT" sz="1800" b="1" dirty="0">
                <a:solidFill>
                  <a:srgbClr val="002060"/>
                </a:solidFill>
              </a:rPr>
              <a:t>Presenti in maggioranza in </a:t>
            </a:r>
          </a:p>
          <a:p>
            <a:pPr algn="ctr"/>
            <a:r>
              <a:rPr lang="it-IT" sz="1800" b="1" dirty="0">
                <a:solidFill>
                  <a:srgbClr val="002060"/>
                </a:solidFill>
              </a:rPr>
              <a:t>5 Comuni ciascuno Francia e Germania,</a:t>
            </a:r>
          </a:p>
          <a:p>
            <a:pPr algn="ctr"/>
            <a:r>
              <a:rPr lang="it-IT" sz="1800" b="1" dirty="0">
                <a:solidFill>
                  <a:srgbClr val="002060"/>
                </a:solidFill>
              </a:rPr>
              <a:t> in 3 Tunisia e Turchia, </a:t>
            </a:r>
          </a:p>
          <a:p>
            <a:pPr algn="ctr"/>
            <a:r>
              <a:rPr lang="it-IT" sz="1800" b="1" dirty="0">
                <a:solidFill>
                  <a:srgbClr val="002060"/>
                </a:solidFill>
              </a:rPr>
              <a:t>in 2 il Regno Unito e maggioritari per presenze straniere in </a:t>
            </a:r>
          </a:p>
          <a:p>
            <a:pPr algn="ctr"/>
            <a:r>
              <a:rPr lang="it-IT" sz="1800" b="1" dirty="0">
                <a:solidFill>
                  <a:srgbClr val="002060"/>
                </a:solidFill>
              </a:rPr>
              <a:t>1 solo Comune le nazionalità di Paesi Bassi, Filippine, Bangladesh, Thailandia e Pakistan.</a:t>
            </a:r>
            <a:br>
              <a:rPr lang="it-IT" sz="1800" b="1" dirty="0">
                <a:solidFill>
                  <a:srgbClr val="002060"/>
                </a:solidFill>
              </a:rPr>
            </a:br>
            <a:endParaRPr lang="it-IT" sz="1800" b="1" dirty="0">
              <a:solidFill>
                <a:srgbClr val="002060"/>
              </a:solidFill>
            </a:endParaRPr>
          </a:p>
        </p:txBody>
      </p:sp>
      <p:pic>
        <p:nvPicPr>
          <p:cNvPr id="18" name="Segnaposto contenuto 17">
            <a:extLst>
              <a:ext uri="{FF2B5EF4-FFF2-40B4-BE49-F238E27FC236}">
                <a16:creationId xmlns:a16="http://schemas.microsoft.com/office/drawing/2014/main" id="{71F6227F-E1FA-485D-ADD4-62F39DEFF6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00318"/>
            <a:ext cx="8292353" cy="587188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44028367-F582-4D0D-B059-8D92C8BDAC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63563" cy="75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4290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E4537D-C06A-4CA2-B1AE-5BF457C50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40" y="113122"/>
            <a:ext cx="3200400" cy="2310038"/>
          </a:xfrm>
        </p:spPr>
        <p:txBody>
          <a:bodyPr anchor="ctr">
            <a:normAutofit/>
          </a:bodyPr>
          <a:lstStyle/>
          <a:p>
            <a:pPr algn="ctr"/>
            <a:r>
              <a:rPr lang="it-IT" sz="4000" dirty="0"/>
              <a:t>NAZIONALITA’ IN SECONDA POSIZIONE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9DDA8D13-676C-4EDA-892B-CC56AE29EC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571" y="0"/>
            <a:ext cx="8252087" cy="6651812"/>
          </a:xfrm>
          <a:prstGeom prst="rect">
            <a:avLst/>
          </a:prstGeom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D630E77-C840-44DA-BDE8-DEF6C43E60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318706" cy="4228653"/>
          </a:xfrm>
        </p:spPr>
        <p:txBody>
          <a:bodyPr>
            <a:normAutofit lnSpcReduction="10000"/>
          </a:bodyPr>
          <a:lstStyle/>
          <a:p>
            <a:pPr algn="ctr"/>
            <a:r>
              <a:rPr lang="it-IT" sz="2000" dirty="0"/>
              <a:t>Interessante osservare il numero e la dislocazione sul territorio provinciale dei paesi stranieri in 2^ e 3^ posizione nelle graduatorie per nazionalità dei singoli Comuni; infatti le nazioni più rappresentate come in </a:t>
            </a:r>
            <a:r>
              <a:rPr lang="it-IT" sz="2000" b="1" dirty="0"/>
              <a:t>2^ posizione troviamo la Germania in 9 Comuni </a:t>
            </a:r>
            <a:r>
              <a:rPr lang="it-IT" sz="2000" dirty="0"/>
              <a:t>seguite dall’Albania con 8 e da Romania, Marocco e Tunisia in 7;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194C5FD-F77A-4A1C-95EE-7284FBA113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63563" cy="75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729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9208B87D-83DB-4A46-A798-F60C99715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40" y="71718"/>
            <a:ext cx="3554376" cy="2351442"/>
          </a:xfrm>
        </p:spPr>
        <p:txBody>
          <a:bodyPr anchor="ctr"/>
          <a:lstStyle/>
          <a:p>
            <a:pPr algn="ctr"/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Nazionalità più numerose: </a:t>
            </a:r>
            <a:b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3^ posizione</a:t>
            </a:r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02AF1295-8CA5-43E2-9751-700DF733A0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1718"/>
            <a:ext cx="8319959" cy="6642847"/>
          </a:xfrm>
          <a:prstGeom prst="rect">
            <a:avLst/>
          </a:prstGeom>
        </p:spPr>
      </p:pic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71E77E0A-195C-4F1F-A2A2-4583A5A24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49640" y="2423159"/>
            <a:ext cx="3554376" cy="429140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it-IT" sz="1800" b="1" dirty="0">
                <a:solidFill>
                  <a:srgbClr val="002060"/>
                </a:solidFill>
              </a:rPr>
              <a:t>nelle 3^ posizioni troviamo in 18 Comuni la Romania seguite da Francia e Marocco con 7. </a:t>
            </a:r>
          </a:p>
          <a:p>
            <a:pPr algn="just"/>
            <a:r>
              <a:rPr lang="it-IT" sz="1800" b="1" dirty="0">
                <a:solidFill>
                  <a:srgbClr val="002060"/>
                </a:solidFill>
              </a:rPr>
              <a:t>La presenza delle comunità germaniche abbiano una precisa connotazione sul territorio, colonizzando la zona che va da Badalucco a Diano Arentino fino a Borgomaro e Chiusanico; </a:t>
            </a:r>
          </a:p>
          <a:p>
            <a:pPr algn="just"/>
            <a:r>
              <a:rPr lang="it-IT" sz="1800" b="1" dirty="0">
                <a:solidFill>
                  <a:srgbClr val="002060"/>
                </a:solidFill>
              </a:rPr>
              <a:t>forte concentrazione di britannici nel Nord della provincia tra Armo, Pieve di Teco e Montalto C.; </a:t>
            </a:r>
          </a:p>
          <a:p>
            <a:pPr algn="just"/>
            <a:r>
              <a:rPr lang="it-IT" sz="1800" b="1" dirty="0">
                <a:solidFill>
                  <a:srgbClr val="002060"/>
                </a:solidFill>
              </a:rPr>
              <a:t>i francesi si attestano nei comuni più prossimi al confine transalpino.</a:t>
            </a:r>
            <a:br>
              <a:rPr lang="it-IT" sz="1800" b="1" dirty="0">
                <a:solidFill>
                  <a:srgbClr val="002060"/>
                </a:solidFill>
              </a:rPr>
            </a:br>
            <a:endParaRPr lang="it-IT" sz="1800" b="1" dirty="0">
              <a:solidFill>
                <a:srgbClr val="002060"/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6D538E8-9D3F-4DA2-9704-0B7FD43283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63563" cy="75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6818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1E61B1B5-DCA2-4AB8-8295-0BC3448C1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39" y="122548"/>
            <a:ext cx="3516669" cy="2300612"/>
          </a:xfrm>
        </p:spPr>
        <p:txBody>
          <a:bodyPr anchor="ctr">
            <a:normAutofit/>
          </a:bodyPr>
          <a:lstStyle/>
          <a:p>
            <a:pPr algn="ctr"/>
            <a:r>
              <a:rPr lang="it-IT" dirty="0"/>
              <a:t>ANDAMENTO TURISTICO 2022 E 1° SEMESTRE 2023</a:t>
            </a:r>
          </a:p>
        </p:txBody>
      </p:sp>
      <p:graphicFrame>
        <p:nvGraphicFramePr>
          <p:cNvPr id="8" name="Segnaposto contenuto 7">
            <a:extLst>
              <a:ext uri="{FF2B5EF4-FFF2-40B4-BE49-F238E27FC236}">
                <a16:creationId xmlns:a16="http://schemas.microsoft.com/office/drawing/2014/main" id="{0B9ADF77-1D60-4477-ADDF-6EAB3F832E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0870639"/>
              </p:ext>
            </p:extLst>
          </p:nvPr>
        </p:nvGraphicFramePr>
        <p:xfrm>
          <a:off x="0" y="0"/>
          <a:ext cx="8512404" cy="6857998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385047">
                  <a:extLst>
                    <a:ext uri="{9D8B030D-6E8A-4147-A177-3AD203B41FA5}">
                      <a16:colId xmlns:a16="http://schemas.microsoft.com/office/drawing/2014/main" val="4030203896"/>
                    </a:ext>
                  </a:extLst>
                </a:gridCol>
                <a:gridCol w="1385047">
                  <a:extLst>
                    <a:ext uri="{9D8B030D-6E8A-4147-A177-3AD203B41FA5}">
                      <a16:colId xmlns:a16="http://schemas.microsoft.com/office/drawing/2014/main" val="2338112296"/>
                    </a:ext>
                  </a:extLst>
                </a:gridCol>
                <a:gridCol w="1385047">
                  <a:extLst>
                    <a:ext uri="{9D8B030D-6E8A-4147-A177-3AD203B41FA5}">
                      <a16:colId xmlns:a16="http://schemas.microsoft.com/office/drawing/2014/main" val="1336122159"/>
                    </a:ext>
                  </a:extLst>
                </a:gridCol>
                <a:gridCol w="1385047">
                  <a:extLst>
                    <a:ext uri="{9D8B030D-6E8A-4147-A177-3AD203B41FA5}">
                      <a16:colId xmlns:a16="http://schemas.microsoft.com/office/drawing/2014/main" val="1473260135"/>
                    </a:ext>
                  </a:extLst>
                </a:gridCol>
                <a:gridCol w="1426220">
                  <a:extLst>
                    <a:ext uri="{9D8B030D-6E8A-4147-A177-3AD203B41FA5}">
                      <a16:colId xmlns:a16="http://schemas.microsoft.com/office/drawing/2014/main" val="793462827"/>
                    </a:ext>
                  </a:extLst>
                </a:gridCol>
                <a:gridCol w="1545996">
                  <a:extLst>
                    <a:ext uri="{9D8B030D-6E8A-4147-A177-3AD203B41FA5}">
                      <a16:colId xmlns:a16="http://schemas.microsoft.com/office/drawing/2014/main" val="3712290613"/>
                    </a:ext>
                  </a:extLst>
                </a:gridCol>
              </a:tblGrid>
              <a:tr h="48985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Rockwell" panose="02060603020205020403" pitchFamily="18" charset="0"/>
                        </a:rPr>
                        <a:t>Var</a:t>
                      </a:r>
                      <a:r>
                        <a:rPr lang="it-IT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Rockwell" panose="02060603020205020403" pitchFamily="18" charset="0"/>
                        </a:rPr>
                        <a:t>. %su 2021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IM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LIG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Rockwell" panose="02060603020205020403" pitchFamily="18" charset="0"/>
                        </a:rPr>
                        <a:t>gen</a:t>
                      </a:r>
                      <a:r>
                        <a:rPr lang="it-IT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Rockwell" panose="02060603020205020403" pitchFamily="18" charset="0"/>
                        </a:rPr>
                        <a:t>&gt;</a:t>
                      </a:r>
                      <a:r>
                        <a:rPr lang="it-IT" sz="12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Rockwell" panose="02060603020205020403" pitchFamily="18" charset="0"/>
                        </a:rPr>
                        <a:t>giu</a:t>
                      </a:r>
                      <a:r>
                        <a:rPr lang="it-IT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Rockwell" panose="02060603020205020403" pitchFamily="18" charset="0"/>
                        </a:rPr>
                        <a:t> ‘23&gt;’22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IM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LIGURIA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6185378"/>
                  </a:ext>
                </a:extLst>
              </a:tr>
              <a:tr h="48985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arrivi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+46,5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+40,5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arrivi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+13,0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+11,1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4844882"/>
                  </a:ext>
                </a:extLst>
              </a:tr>
              <a:tr h="48985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presenze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+37,5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+31,6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presenze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+14,2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+9,8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93355881"/>
                  </a:ext>
                </a:extLst>
              </a:tr>
              <a:tr h="48985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Rockwell" panose="02060603020205020403" pitchFamily="18" charset="0"/>
                        </a:rPr>
                        <a:t>su 2019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IM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LIG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9048273"/>
                  </a:ext>
                </a:extLst>
              </a:tr>
              <a:tr h="48985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arrivi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Rockwell" panose="02060603020205020403" pitchFamily="18" charset="0"/>
                        </a:rPr>
                        <a:t>-2,3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+2,3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71239689"/>
                  </a:ext>
                </a:extLst>
              </a:tr>
              <a:tr h="48985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presenze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Rockwell" panose="02060603020205020403" pitchFamily="18" charset="0"/>
                        </a:rPr>
                        <a:t>-0,4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+2,9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5117553"/>
                  </a:ext>
                </a:extLst>
              </a:tr>
              <a:tr h="48985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Rockwell" panose="02060603020205020403" pitchFamily="18" charset="0"/>
                        </a:rPr>
                        <a:t>2022&gt;2021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ITA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STR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Rockwell" panose="02060603020205020403" pitchFamily="18" charset="0"/>
                        </a:rPr>
                        <a:t>gen</a:t>
                      </a:r>
                      <a:r>
                        <a:rPr lang="it-IT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Rockwell" panose="02060603020205020403" pitchFamily="18" charset="0"/>
                        </a:rPr>
                        <a:t>&gt;</a:t>
                      </a:r>
                      <a:r>
                        <a:rPr lang="it-IT" sz="12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Rockwell" panose="02060603020205020403" pitchFamily="18" charset="0"/>
                        </a:rPr>
                        <a:t>giu</a:t>
                      </a:r>
                      <a:r>
                        <a:rPr lang="it-IT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Rockwell" panose="02060603020205020403" pitchFamily="18" charset="0"/>
                        </a:rPr>
                        <a:t> ‘23&gt;’22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ITA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STR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651665"/>
                  </a:ext>
                </a:extLst>
              </a:tr>
              <a:tr h="48985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arrivi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+23,2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+77,7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arrivi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+7,1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+21,1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55640916"/>
                  </a:ext>
                </a:extLst>
              </a:tr>
              <a:tr h="48985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presenze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+14,0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+74,1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presenze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+9,1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+22,1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40965347"/>
                  </a:ext>
                </a:extLst>
              </a:tr>
              <a:tr h="48985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Rockwell" panose="02060603020205020403" pitchFamily="18" charset="0"/>
                        </a:rPr>
                        <a:t>presenze per arrivo 2022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IM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LIG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Rockwell" panose="02060603020205020403" pitchFamily="18" charset="0"/>
                        </a:rPr>
                        <a:t>gen</a:t>
                      </a:r>
                      <a:r>
                        <a:rPr lang="it-IT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Rockwell" panose="02060603020205020403" pitchFamily="18" charset="0"/>
                        </a:rPr>
                        <a:t>&gt;</a:t>
                      </a:r>
                      <a:r>
                        <a:rPr lang="it-IT" sz="12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Rockwell" panose="02060603020205020403" pitchFamily="18" charset="0"/>
                        </a:rPr>
                        <a:t>giu</a:t>
                      </a:r>
                      <a:r>
                        <a:rPr lang="it-IT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Rockwell" panose="02060603020205020403" pitchFamily="18" charset="0"/>
                        </a:rPr>
                        <a:t> ‘23&gt;’22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IM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LIGURIA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Rockwell" panose="02060603020205020403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87233"/>
                  </a:ext>
                </a:extLst>
              </a:tr>
              <a:tr h="48985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ckwell" panose="02060603020205020403" pitchFamily="18" charset="0"/>
                        </a:rPr>
                        <a:t>PERM. NT.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ckwell" panose="02060603020205020403" pitchFamily="18" charset="0"/>
                        </a:rPr>
                        <a:t>3,57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ckwell" panose="02060603020205020403" pitchFamily="18" charset="0"/>
                        </a:rPr>
                        <a:t>3,14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ckwell" panose="02060603020205020403" pitchFamily="18" charset="0"/>
                        </a:rPr>
                        <a:t>PERM. NT.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ckwell" panose="02060603020205020403" pitchFamily="18" charset="0"/>
                        </a:rPr>
                        <a:t>3,16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ckwell" panose="02060603020205020403" pitchFamily="18" charset="0"/>
                        </a:rPr>
                        <a:t>2,74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39103261"/>
                  </a:ext>
                </a:extLst>
              </a:tr>
              <a:tr h="48985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Rockwell" panose="02060603020205020403" pitchFamily="18" charset="0"/>
                        </a:rPr>
                        <a:t>Valori assoluti 2022 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IM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INC.% SU TOT.LIG.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Rockwell" panose="02060603020205020403" pitchFamily="18" charset="0"/>
                        </a:rPr>
                        <a:t>gen</a:t>
                      </a:r>
                      <a:r>
                        <a:rPr lang="it-IT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Rockwell" panose="02060603020205020403" pitchFamily="18" charset="0"/>
                        </a:rPr>
                        <a:t>&gt;</a:t>
                      </a:r>
                      <a:r>
                        <a:rPr lang="it-IT" sz="12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Rockwell" panose="02060603020205020403" pitchFamily="18" charset="0"/>
                        </a:rPr>
                        <a:t>giu</a:t>
                      </a:r>
                      <a:r>
                        <a:rPr lang="it-IT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Rockwell" panose="02060603020205020403" pitchFamily="18" charset="0"/>
                        </a:rPr>
                        <a:t> ‘23&gt;’22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IM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INC.% SU TOT. LIGURIA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3953018"/>
                  </a:ext>
                </a:extLst>
              </a:tr>
              <a:tr h="48985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arrivi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890.467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18,0%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ckwell" panose="02060603020205020403" pitchFamily="18" charset="0"/>
                        </a:rPr>
                        <a:t>arrivi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ckwell" panose="02060603020205020403" pitchFamily="18" charset="0"/>
                        </a:rPr>
                        <a:t>429.098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ckwell" panose="02060603020205020403" pitchFamily="18" charset="0"/>
                        </a:rPr>
                        <a:t>18,1%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49213373"/>
                  </a:ext>
                </a:extLst>
              </a:tr>
              <a:tr h="48985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presenze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3.174.839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20,0%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ckwell" panose="02060603020205020403" pitchFamily="18" charset="0"/>
                        </a:rPr>
                        <a:t>presenze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ckwell" panose="02060603020205020403" pitchFamily="18" charset="0"/>
                        </a:rPr>
                        <a:t>1.354.027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ckwell" panose="02060603020205020403" pitchFamily="18" charset="0"/>
                        </a:rPr>
                        <a:t>20,9%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96615227"/>
                  </a:ext>
                </a:extLst>
              </a:tr>
            </a:tbl>
          </a:graphicData>
        </a:graphic>
      </p:graphicFrame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44D28F30-4E5E-40DE-A2CC-CEB161204B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49640" y="2868706"/>
            <a:ext cx="3516668" cy="2846294"/>
          </a:xfrm>
        </p:spPr>
        <p:txBody>
          <a:bodyPr/>
          <a:lstStyle/>
          <a:p>
            <a:endParaRPr lang="it-IT" dirty="0"/>
          </a:p>
        </p:txBody>
      </p:sp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48E748F2-7ECE-4900-9212-6911CE29EC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520983"/>
              </p:ext>
            </p:extLst>
          </p:nvPr>
        </p:nvGraphicFramePr>
        <p:xfrm>
          <a:off x="8549641" y="2868706"/>
          <a:ext cx="3516667" cy="28462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4460">
                  <a:extLst>
                    <a:ext uri="{9D8B030D-6E8A-4147-A177-3AD203B41FA5}">
                      <a16:colId xmlns:a16="http://schemas.microsoft.com/office/drawing/2014/main" val="993628552"/>
                    </a:ext>
                  </a:extLst>
                </a:gridCol>
                <a:gridCol w="2352207">
                  <a:extLst>
                    <a:ext uri="{9D8B030D-6E8A-4147-A177-3AD203B41FA5}">
                      <a16:colId xmlns:a16="http://schemas.microsoft.com/office/drawing/2014/main" val="3253099881"/>
                    </a:ext>
                  </a:extLst>
                </a:gridCol>
              </a:tblGrid>
              <a:tr h="51598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SPESA PER VIAGGI ESTERI PER PAESI ORIGINE 2019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Rockwell" panose="02060603020205020403" pitchFamily="18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4334139"/>
                  </a:ext>
                </a:extLst>
              </a:tr>
              <a:tr h="26325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CINA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Rockwell" panose="02060603020205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227,4 </a:t>
                      </a:r>
                      <a:r>
                        <a:rPr lang="it-IT" sz="1200" u="none" strike="noStrike" dirty="0" err="1">
                          <a:effectLst/>
                        </a:rPr>
                        <a:t>mld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Rockwell" panose="02060603020205020403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25657876"/>
                  </a:ext>
                </a:extLst>
              </a:tr>
              <a:tr h="48749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USA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Rockwell" panose="02060603020205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120,2 </a:t>
                      </a:r>
                      <a:r>
                        <a:rPr lang="it-IT" sz="1200" u="none" strike="noStrike" dirty="0" err="1">
                          <a:effectLst/>
                        </a:rPr>
                        <a:t>mld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Rockwell" panose="02060603020205020403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47308795"/>
                  </a:ext>
                </a:extLst>
              </a:tr>
              <a:tr h="26325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RUS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Rockwell" panose="02060603020205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32,3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Rockwell" panose="02060603020205020403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23398858"/>
                  </a:ext>
                </a:extLst>
              </a:tr>
              <a:tr h="26325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Rockwell" panose="02060603020205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2019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Rockwell" panose="02060603020205020403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36765167"/>
                  </a:ext>
                </a:extLst>
              </a:tr>
              <a:tr h="26325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arrivi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Rockwell" panose="02060603020205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1.778.720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Rockwell" panose="02060603020205020403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57206934"/>
                  </a:ext>
                </a:extLst>
              </a:tr>
              <a:tr h="26325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presenze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Rockwell" panose="02060603020205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5.819.444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Rockwell" panose="02060603020205020403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93560190"/>
                  </a:ext>
                </a:extLst>
              </a:tr>
              <a:tr h="26325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>
                          <a:effectLst/>
                        </a:rPr>
                        <a:t>spesa media giorn.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Rockwell" panose="02060603020205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181,60 €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Rockwell" panose="02060603020205020403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92294966"/>
                  </a:ext>
                </a:extLst>
              </a:tr>
              <a:tr h="26325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IM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Rockwell" panose="02060603020205020403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-14,5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Rockwell" panose="02060603020205020403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64852445"/>
                  </a:ext>
                </a:extLst>
              </a:tr>
            </a:tbl>
          </a:graphicData>
        </a:graphic>
      </p:graphicFrame>
      <p:pic>
        <p:nvPicPr>
          <p:cNvPr id="6" name="Immagine 5">
            <a:extLst>
              <a:ext uri="{FF2B5EF4-FFF2-40B4-BE49-F238E27FC236}">
                <a16:creationId xmlns:a16="http://schemas.microsoft.com/office/drawing/2014/main" id="{AF1EED5A-2FAF-448C-B31F-9257ABD29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2545" y="5881240"/>
            <a:ext cx="1379456" cy="97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5267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E488CA-71A3-47A5-BE2C-AD34C6F72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235" y="131975"/>
            <a:ext cx="10680013" cy="6495068"/>
          </a:xfrm>
        </p:spPr>
        <p:txBody>
          <a:bodyPr>
            <a:noAutofit/>
          </a:bodyPr>
          <a:lstStyle/>
          <a:p>
            <a:pPr algn="ctr"/>
            <a:r>
              <a:rPr lang="it-IT" sz="2800" b="1" dirty="0">
                <a:solidFill>
                  <a:srgbClr val="FF0000"/>
                </a:solidFill>
              </a:rPr>
              <a:t>TURISMO RUSSO: dopo il 2020 non si è più ripreso, vengono in meno e vanno pure da altre parti invece che ad Imperia</a:t>
            </a:r>
            <a:r>
              <a:rPr lang="it-IT" sz="2800" b="1" dirty="0"/>
              <a:t>.</a:t>
            </a:r>
            <a:br>
              <a:rPr lang="it-IT" sz="2800" dirty="0"/>
            </a:br>
            <a:r>
              <a:rPr lang="it-IT" sz="2400" dirty="0"/>
              <a:t>Nel 2019 i turisti russi in arrivo furono 24.256 per 68.758 pernottamenti con una permanenza media di 2,8 nt.; </a:t>
            </a:r>
            <a:br>
              <a:rPr lang="it-IT" sz="2400" dirty="0"/>
            </a:br>
            <a:r>
              <a:rPr lang="it-IT" sz="2400" dirty="0"/>
              <a:t>questi turisti rappresentavano il 32,1% degli arrivi dei turisti russi in Liguria ed il 34% delle presenze; inoltre valevano il 2,7% di tutti gli arrivi nella provincia di Imperia ed il 2,2% del totale delle presenze.</a:t>
            </a:r>
            <a:br>
              <a:rPr lang="it-IT" sz="2400" dirty="0"/>
            </a:br>
            <a:r>
              <a:rPr lang="it-IT" sz="2400" dirty="0"/>
              <a:t>Nel 2022 gli arrivi russi nella provincia di Imperia sono stati 2.835 con un calo di 21.421 pari al -88,3%, mentre le presenze sono state 9.454 (-59.304 pari al -86,3%); </a:t>
            </a:r>
            <a:br>
              <a:rPr lang="it-IT" sz="2400" dirty="0"/>
            </a:br>
            <a:r>
              <a:rPr lang="it-IT" sz="2400" dirty="0"/>
              <a:t>l’incidenza di questo calo su quello complessivo per la Liguria è pari al 29,5% negli arrivi ed al 31,3% nelle presenze; l’incidenza invece del turismo russo sul totale dell’andamento turistico della provincia di Imperia è sceso allo 0,32% degli arrivi ed allo 0,26% delle presenze mentre l’incidenza del turismo russo della provincia di Imperia  sul totale ligure del turismo russo si è attestato al 19,4% per gli arrivi ed al 23,6% per le presenze.</a:t>
            </a:r>
            <a:br>
              <a:rPr lang="it-IT" sz="2400" dirty="0"/>
            </a:br>
            <a:r>
              <a:rPr lang="it-IT" sz="2400" dirty="0"/>
              <a:t>Nei primi 5 mesi del 2023 gli arrivi russi sono stati 1.040 (su 5.538 del totale ligure) pari al 18,8% e 2.499 le presenze (su 11.541 in Liguria) pari al 21,7%.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3993153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792BBD25-7CB0-45EB-93D7-A6AC80C2E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482" y="80682"/>
            <a:ext cx="7449018" cy="2013294"/>
          </a:xfrm>
        </p:spPr>
        <p:txBody>
          <a:bodyPr>
            <a:normAutofit fontScale="90000"/>
          </a:bodyPr>
          <a:lstStyle/>
          <a:p>
            <a:pPr algn="ctr"/>
            <a:br>
              <a:rPr lang="it-IT" sz="3600" dirty="0"/>
            </a:br>
            <a:r>
              <a:rPr lang="it-IT" sz="4900" b="1" dirty="0">
                <a:solidFill>
                  <a:srgbClr val="FF0000"/>
                </a:solidFill>
              </a:rPr>
              <a:t>Demografia d’impresa:</a:t>
            </a:r>
            <a:br>
              <a:rPr lang="it-IT" sz="4900" b="1" dirty="0">
                <a:solidFill>
                  <a:srgbClr val="FF0000"/>
                </a:solidFill>
              </a:rPr>
            </a:br>
            <a:r>
              <a:rPr lang="it-IT" sz="3600" dirty="0"/>
              <a:t>tantissime, piccole, fragili, vulnerabili.</a:t>
            </a:r>
            <a:br>
              <a:rPr lang="it-IT" sz="3600" dirty="0"/>
            </a:br>
            <a:r>
              <a:rPr lang="it-IT" sz="3600" dirty="0"/>
              <a:t>Rapporto imprese/residenti = 12,6%</a:t>
            </a:r>
            <a:br>
              <a:rPr lang="it-IT" sz="3600" dirty="0"/>
            </a:br>
            <a:r>
              <a:rPr lang="it-IT" sz="3600" i="1" dirty="0"/>
              <a:t>(</a:t>
            </a:r>
            <a:r>
              <a:rPr lang="it-IT" sz="3600" i="1" dirty="0" err="1"/>
              <a:t>liguria</a:t>
            </a:r>
            <a:r>
              <a:rPr lang="it-IT" sz="3600" i="1" dirty="0"/>
              <a:t> = 10,6%)</a:t>
            </a:r>
            <a:br>
              <a:rPr lang="it-IT" sz="3600" i="1" dirty="0"/>
            </a:br>
            <a:endParaRPr lang="it-IT" sz="3600" i="1" dirty="0"/>
          </a:p>
        </p:txBody>
      </p:sp>
      <p:graphicFrame>
        <p:nvGraphicFramePr>
          <p:cNvPr id="7" name="Segnaposto contenuto 6">
            <a:extLst>
              <a:ext uri="{FF2B5EF4-FFF2-40B4-BE49-F238E27FC236}">
                <a16:creationId xmlns:a16="http://schemas.microsoft.com/office/drawing/2014/main" id="{EC92AA73-43CA-47A5-B6DD-0AEDAEA1C62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65537000"/>
              </p:ext>
            </p:extLst>
          </p:nvPr>
        </p:nvGraphicFramePr>
        <p:xfrm>
          <a:off x="385482" y="2193925"/>
          <a:ext cx="7324163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6309">
                  <a:extLst>
                    <a:ext uri="{9D8B030D-6E8A-4147-A177-3AD203B41FA5}">
                      <a16:colId xmlns:a16="http://schemas.microsoft.com/office/drawing/2014/main" val="3638008432"/>
                    </a:ext>
                  </a:extLst>
                </a:gridCol>
                <a:gridCol w="1046309">
                  <a:extLst>
                    <a:ext uri="{9D8B030D-6E8A-4147-A177-3AD203B41FA5}">
                      <a16:colId xmlns:a16="http://schemas.microsoft.com/office/drawing/2014/main" val="1996689976"/>
                    </a:ext>
                  </a:extLst>
                </a:gridCol>
                <a:gridCol w="1046309">
                  <a:extLst>
                    <a:ext uri="{9D8B030D-6E8A-4147-A177-3AD203B41FA5}">
                      <a16:colId xmlns:a16="http://schemas.microsoft.com/office/drawing/2014/main" val="3778317352"/>
                    </a:ext>
                  </a:extLst>
                </a:gridCol>
                <a:gridCol w="1046309">
                  <a:extLst>
                    <a:ext uri="{9D8B030D-6E8A-4147-A177-3AD203B41FA5}">
                      <a16:colId xmlns:a16="http://schemas.microsoft.com/office/drawing/2014/main" val="1285557593"/>
                    </a:ext>
                  </a:extLst>
                </a:gridCol>
                <a:gridCol w="1046309">
                  <a:extLst>
                    <a:ext uri="{9D8B030D-6E8A-4147-A177-3AD203B41FA5}">
                      <a16:colId xmlns:a16="http://schemas.microsoft.com/office/drawing/2014/main" val="3831947873"/>
                    </a:ext>
                  </a:extLst>
                </a:gridCol>
                <a:gridCol w="1046309">
                  <a:extLst>
                    <a:ext uri="{9D8B030D-6E8A-4147-A177-3AD203B41FA5}">
                      <a16:colId xmlns:a16="http://schemas.microsoft.com/office/drawing/2014/main" val="2803766272"/>
                    </a:ext>
                  </a:extLst>
                </a:gridCol>
                <a:gridCol w="1046309">
                  <a:extLst>
                    <a:ext uri="{9D8B030D-6E8A-4147-A177-3AD203B41FA5}">
                      <a16:colId xmlns:a16="http://schemas.microsoft.com/office/drawing/2014/main" val="7475132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Imperia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2021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2022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1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2°T. 2022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1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2°T. 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1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var. V.A.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1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var. 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13230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registrate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25.993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25.182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1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25.238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1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25.066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1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-172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-0,68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627699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attive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22.232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21.485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21.468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1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21.447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1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-21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1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-0,1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09030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iscrizioni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1.383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1.422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395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339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1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-56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1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-14,2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26866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cessazioni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1.058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1.209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1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237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244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1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1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2,95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28762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saldo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325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213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1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158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95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-63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-39,9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08969327"/>
                  </a:ext>
                </a:extLst>
              </a:tr>
            </a:tbl>
          </a:graphicData>
        </a:graphic>
      </p:graphicFrame>
      <p:graphicFrame>
        <p:nvGraphicFramePr>
          <p:cNvPr id="8" name="Segnaposto contenuto 7">
            <a:extLst>
              <a:ext uri="{FF2B5EF4-FFF2-40B4-BE49-F238E27FC236}">
                <a16:creationId xmlns:a16="http://schemas.microsoft.com/office/drawing/2014/main" id="{8B18FF94-A557-4516-AAA9-797496E449A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66695061"/>
              </p:ext>
            </p:extLst>
          </p:nvPr>
        </p:nvGraphicFramePr>
        <p:xfrm>
          <a:off x="7834500" y="80682"/>
          <a:ext cx="4357500" cy="671542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89375">
                  <a:extLst>
                    <a:ext uri="{9D8B030D-6E8A-4147-A177-3AD203B41FA5}">
                      <a16:colId xmlns:a16="http://schemas.microsoft.com/office/drawing/2014/main" val="615293905"/>
                    </a:ext>
                  </a:extLst>
                </a:gridCol>
                <a:gridCol w="1089375">
                  <a:extLst>
                    <a:ext uri="{9D8B030D-6E8A-4147-A177-3AD203B41FA5}">
                      <a16:colId xmlns:a16="http://schemas.microsoft.com/office/drawing/2014/main" val="3949924279"/>
                    </a:ext>
                  </a:extLst>
                </a:gridCol>
                <a:gridCol w="1089375">
                  <a:extLst>
                    <a:ext uri="{9D8B030D-6E8A-4147-A177-3AD203B41FA5}">
                      <a16:colId xmlns:a16="http://schemas.microsoft.com/office/drawing/2014/main" val="1362497002"/>
                    </a:ext>
                  </a:extLst>
                </a:gridCol>
                <a:gridCol w="1089375">
                  <a:extLst>
                    <a:ext uri="{9D8B030D-6E8A-4147-A177-3AD203B41FA5}">
                      <a16:colId xmlns:a16="http://schemas.microsoft.com/office/drawing/2014/main" val="2816795632"/>
                    </a:ext>
                  </a:extLst>
                </a:gridCol>
              </a:tblGrid>
              <a:tr h="35233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2° trim. 2023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ITA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LIG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IM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93166216"/>
                  </a:ext>
                </a:extLst>
              </a:tr>
              <a:tr h="35233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registrate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-1,22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-1,58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-0,68</a:t>
                      </a:r>
                      <a:endParaRPr lang="it-IT" sz="1400" b="1" i="0" u="none" strike="noStrike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2881016"/>
                  </a:ext>
                </a:extLst>
              </a:tr>
              <a:tr h="35233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attive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-1,08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-1,12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-0,1</a:t>
                      </a:r>
                      <a:endParaRPr lang="it-IT" sz="1400" b="1" i="0" u="none" strike="noStrike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28481"/>
                  </a:ext>
                </a:extLst>
              </a:tr>
              <a:tr h="35233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iscrizioni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-4,09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-6,2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-14,2</a:t>
                      </a:r>
                      <a:endParaRPr lang="it-IT" sz="1400" b="1" i="0" u="none" strike="noStrike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5924729"/>
                  </a:ext>
                </a:extLst>
              </a:tr>
              <a:tr h="35233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cessazioni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1,58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36,3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2,95</a:t>
                      </a:r>
                      <a:endParaRPr lang="it-IT" sz="1400" b="1" i="0" u="none" strike="noStrike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97304267"/>
                  </a:ext>
                </a:extLst>
              </a:tr>
              <a:tr h="35233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saldo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-12,7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-77,6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-39,9</a:t>
                      </a:r>
                      <a:endParaRPr lang="it-IT" sz="1400" b="1" i="0" u="none" strike="noStrike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02503202"/>
                  </a:ext>
                </a:extLst>
              </a:tr>
              <a:tr h="35233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2°trim. 2023 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Italia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Liguria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Imperia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8688405"/>
                  </a:ext>
                </a:extLst>
              </a:tr>
              <a:tr h="35233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Non artigiane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78,8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72,7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71,1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4892536"/>
                  </a:ext>
                </a:extLst>
              </a:tr>
              <a:tr h="35233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Artigiane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21,3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27,3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28,9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576168"/>
                  </a:ext>
                </a:extLst>
              </a:tr>
              <a:tr h="36894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Impr. Individuali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50,6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52,6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60,1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8455476"/>
                  </a:ext>
                </a:extLst>
              </a:tr>
              <a:tr h="35233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Soc. Capitali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31,2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22,9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16,9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7247390"/>
                  </a:ext>
                </a:extLst>
              </a:tr>
              <a:tr h="35233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Soc. Persone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14,7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21,7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21,1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62270"/>
                  </a:ext>
                </a:extLst>
              </a:tr>
              <a:tr h="35233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Altro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3,4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2,8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1,9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118344"/>
                  </a:ext>
                </a:extLst>
              </a:tr>
              <a:tr h="35233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2°trim. 2023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ITA</a:t>
                      </a:r>
                      <a:endParaRPr lang="it-IT" sz="1200" b="1" i="1" u="none" strike="noStrike" dirty="0">
                        <a:solidFill>
                          <a:schemeClr val="bg1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LIG</a:t>
                      </a:r>
                      <a:endParaRPr lang="it-IT" sz="1200" b="1" i="1" u="none" strike="noStrike" dirty="0">
                        <a:solidFill>
                          <a:schemeClr val="bg1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IM</a:t>
                      </a:r>
                      <a:endParaRPr lang="it-IT" sz="1200" b="1" i="1" u="none" strike="noStrike" dirty="0">
                        <a:solidFill>
                          <a:schemeClr val="bg1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545459"/>
                  </a:ext>
                </a:extLst>
              </a:tr>
              <a:tr h="35233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agricoltura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11,8</a:t>
                      </a:r>
                      <a:endParaRPr lang="it-IT" sz="1200" b="1" i="1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5,9</a:t>
                      </a: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14,5</a:t>
                      </a:r>
                      <a:endParaRPr lang="it-IT" sz="1400" b="1" i="1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9858341"/>
                  </a:ext>
                </a:extLst>
              </a:tr>
              <a:tr h="35233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industria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9,1</a:t>
                      </a:r>
                      <a:endParaRPr lang="it-IT" sz="1200" b="1" i="1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7,2</a:t>
                      </a:r>
                      <a:endParaRPr lang="it-IT" sz="1200" b="1" i="1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5,4</a:t>
                      </a:r>
                      <a:endParaRPr lang="it-IT" sz="1400" b="1" i="1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764458"/>
                  </a:ext>
                </a:extLst>
              </a:tr>
              <a:tr h="35233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costruzioni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14,0</a:t>
                      </a:r>
                      <a:endParaRPr lang="it-IT" sz="1200" b="1" i="1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18,6</a:t>
                      </a:r>
                      <a:endParaRPr lang="it-IT" sz="1200" b="1" i="1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20,6</a:t>
                      </a:r>
                      <a:endParaRPr lang="it-IT" sz="1400" b="1" i="1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9215162"/>
                  </a:ext>
                </a:extLst>
              </a:tr>
              <a:tr h="35233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commercio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23,8</a:t>
                      </a:r>
                      <a:endParaRPr lang="it-IT" sz="1200" b="1" i="1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24,3</a:t>
                      </a:r>
                      <a:endParaRPr lang="it-IT" sz="1200" b="1" i="1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21,4</a:t>
                      </a:r>
                      <a:endParaRPr lang="it-IT" sz="1400" b="1" i="1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08949537"/>
                  </a:ext>
                </a:extLst>
              </a:tr>
              <a:tr h="35233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servizi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34,7</a:t>
                      </a:r>
                      <a:endParaRPr lang="it-IT" sz="1200" b="1" i="1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38,7</a:t>
                      </a:r>
                      <a:endParaRPr lang="it-IT" sz="1200" b="1" i="1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32,4</a:t>
                      </a:r>
                      <a:endParaRPr lang="it-IT" sz="1400" b="1" i="1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13391348"/>
                  </a:ext>
                </a:extLst>
              </a:tr>
            </a:tbl>
          </a:graphicData>
        </a:graphic>
      </p:graphicFrame>
      <p:sp>
        <p:nvSpPr>
          <p:cNvPr id="9" name="Fumetto: rettangolo con angoli arrotondati 8">
            <a:extLst>
              <a:ext uri="{FF2B5EF4-FFF2-40B4-BE49-F238E27FC236}">
                <a16:creationId xmlns:a16="http://schemas.microsoft.com/office/drawing/2014/main" id="{CE51F647-BE42-47C4-BCE1-4C5A62F52AA1}"/>
              </a:ext>
            </a:extLst>
          </p:cNvPr>
          <p:cNvSpPr/>
          <p:nvPr/>
        </p:nvSpPr>
        <p:spPr>
          <a:xfrm>
            <a:off x="1147482" y="4652682"/>
            <a:ext cx="6140823" cy="1470212"/>
          </a:xfrm>
          <a:prstGeom prst="wedgeRoundRectCallout">
            <a:avLst>
              <a:gd name="adj1" fmla="val 1487"/>
              <a:gd name="adj2" fmla="val 84451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chemeClr val="tx1"/>
                </a:solidFill>
                <a:latin typeface="+mj-lt"/>
              </a:rPr>
              <a:t>Imperia rappresenta il 15,8% delle imprese registrate ed il 16% di quelle attive in Liguria; </a:t>
            </a:r>
          </a:p>
          <a:p>
            <a:pPr algn="ctr"/>
            <a:r>
              <a:rPr lang="it-IT" sz="2400" b="1" dirty="0">
                <a:solidFill>
                  <a:schemeClr val="tx1"/>
                </a:solidFill>
                <a:latin typeface="+mj-lt"/>
              </a:rPr>
              <a:t>le imprese artigiane imperiesi sono il 16,6% del totale regionale.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2B19D58-1B76-485F-90D7-3B153B79A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045496"/>
            <a:ext cx="1147482" cy="81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410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6E0D006D-B9AA-4D79-85A3-C5175E131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39" y="1"/>
            <a:ext cx="3200400" cy="2062264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FOCUS </a:t>
            </a:r>
            <a:br>
              <a:rPr lang="it-IT" dirty="0"/>
            </a:br>
            <a:r>
              <a:rPr lang="it-IT" dirty="0"/>
              <a:t>TURISMO RUSSO IN LIGURIA E AD IMPERIA</a:t>
            </a:r>
            <a:br>
              <a:rPr lang="it-IT" dirty="0"/>
            </a:br>
            <a:r>
              <a:rPr lang="it-IT" dirty="0"/>
              <a:t>2018&gt;2023</a:t>
            </a:r>
          </a:p>
        </p:txBody>
      </p:sp>
      <p:graphicFrame>
        <p:nvGraphicFramePr>
          <p:cNvPr id="8" name="Segnaposto contenuto 7">
            <a:extLst>
              <a:ext uri="{FF2B5EF4-FFF2-40B4-BE49-F238E27FC236}">
                <a16:creationId xmlns:a16="http://schemas.microsoft.com/office/drawing/2014/main" id="{5085769D-70D0-4CF2-966B-3A7543BE83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8355243"/>
              </p:ext>
            </p:extLst>
          </p:nvPr>
        </p:nvGraphicFramePr>
        <p:xfrm>
          <a:off x="0" y="-4482"/>
          <a:ext cx="7691719" cy="686248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26776">
                  <a:extLst>
                    <a:ext uri="{9D8B030D-6E8A-4147-A177-3AD203B41FA5}">
                      <a16:colId xmlns:a16="http://schemas.microsoft.com/office/drawing/2014/main" val="3629692115"/>
                    </a:ext>
                  </a:extLst>
                </a:gridCol>
                <a:gridCol w="870858">
                  <a:extLst>
                    <a:ext uri="{9D8B030D-6E8A-4147-A177-3AD203B41FA5}">
                      <a16:colId xmlns:a16="http://schemas.microsoft.com/office/drawing/2014/main" val="541144946"/>
                    </a:ext>
                  </a:extLst>
                </a:gridCol>
                <a:gridCol w="1098817">
                  <a:extLst>
                    <a:ext uri="{9D8B030D-6E8A-4147-A177-3AD203B41FA5}">
                      <a16:colId xmlns:a16="http://schemas.microsoft.com/office/drawing/2014/main" val="1344459797"/>
                    </a:ext>
                  </a:extLst>
                </a:gridCol>
                <a:gridCol w="1098817">
                  <a:extLst>
                    <a:ext uri="{9D8B030D-6E8A-4147-A177-3AD203B41FA5}">
                      <a16:colId xmlns:a16="http://schemas.microsoft.com/office/drawing/2014/main" val="3390435169"/>
                    </a:ext>
                  </a:extLst>
                </a:gridCol>
                <a:gridCol w="1098817">
                  <a:extLst>
                    <a:ext uri="{9D8B030D-6E8A-4147-A177-3AD203B41FA5}">
                      <a16:colId xmlns:a16="http://schemas.microsoft.com/office/drawing/2014/main" val="251928206"/>
                    </a:ext>
                  </a:extLst>
                </a:gridCol>
                <a:gridCol w="1098817">
                  <a:extLst>
                    <a:ext uri="{9D8B030D-6E8A-4147-A177-3AD203B41FA5}">
                      <a16:colId xmlns:a16="http://schemas.microsoft.com/office/drawing/2014/main" val="4000648974"/>
                    </a:ext>
                  </a:extLst>
                </a:gridCol>
                <a:gridCol w="1098817">
                  <a:extLst>
                    <a:ext uri="{9D8B030D-6E8A-4147-A177-3AD203B41FA5}">
                      <a16:colId xmlns:a16="http://schemas.microsoft.com/office/drawing/2014/main" val="2824480814"/>
                    </a:ext>
                  </a:extLst>
                </a:gridCol>
              </a:tblGrid>
              <a:tr h="37581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Rockwell" panose="02060603020205020403" pitchFamily="18" charset="0"/>
                        </a:rPr>
                        <a:t>LIGURIA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2018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2019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2020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2021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2022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2023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6658333"/>
                  </a:ext>
                </a:extLst>
              </a:tr>
              <a:tr h="37581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arrivi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74462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87341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8593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9617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14607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ckwell" panose="02060603020205020403" pitchFamily="18" charset="0"/>
                        </a:rPr>
                        <a:t>5538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90269552"/>
                  </a:ext>
                </a:extLst>
              </a:tr>
              <a:tr h="37581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presenze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203481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229789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20652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24241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40084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ckwell" panose="02060603020205020403" pitchFamily="18" charset="0"/>
                        </a:rPr>
                        <a:t>11541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35118524"/>
                  </a:ext>
                </a:extLst>
              </a:tr>
              <a:tr h="37581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Rockwell" panose="02060603020205020403" pitchFamily="18" charset="0"/>
                        </a:rPr>
                        <a:t>IMPERIA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2018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2019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2020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2021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2022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2023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70360"/>
                  </a:ext>
                </a:extLst>
              </a:tr>
              <a:tr h="37581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arrivi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23872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ckwell" panose="02060603020205020403" pitchFamily="18" charset="0"/>
                        </a:rPr>
                        <a:t>24256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1519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1805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2835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ckwell" panose="02060603020205020403" pitchFamily="18" charset="0"/>
                        </a:rPr>
                        <a:t>1040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72505600"/>
                  </a:ext>
                </a:extLst>
              </a:tr>
              <a:tr h="37581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presenze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69180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ckwell" panose="02060603020205020403" pitchFamily="18" charset="0"/>
                        </a:rPr>
                        <a:t>68758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4416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5218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9454,00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ckwell" panose="02060603020205020403" pitchFamily="18" charset="0"/>
                        </a:rPr>
                        <a:t>2499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26161649"/>
                  </a:ext>
                </a:extLst>
              </a:tr>
              <a:tr h="37838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Rockwell" panose="02060603020205020403" pitchFamily="18" charset="0"/>
                        </a:rPr>
                        <a:t>inc.</a:t>
                      </a:r>
                      <a:r>
                        <a:rPr lang="fr-F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Rockwell" panose="02060603020205020403" pitchFamily="18" charset="0"/>
                        </a:rPr>
                        <a:t> % </a:t>
                      </a:r>
                      <a:r>
                        <a:rPr lang="fr-FR" sz="12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Rockwell" panose="02060603020205020403" pitchFamily="18" charset="0"/>
                        </a:rPr>
                        <a:t>russi</a:t>
                      </a:r>
                      <a:r>
                        <a:rPr lang="fr-F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Rockwell" panose="02060603020205020403" pitchFamily="18" charset="0"/>
                        </a:rPr>
                        <a:t> su </a:t>
                      </a:r>
                      <a:r>
                        <a:rPr lang="fr-FR" sz="12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Rockwell" panose="02060603020205020403" pitchFamily="18" charset="0"/>
                        </a:rPr>
                        <a:t>tot</a:t>
                      </a:r>
                      <a:r>
                        <a:rPr lang="fr-F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Rockwell" panose="02060603020205020403" pitchFamily="18" charset="0"/>
                        </a:rPr>
                        <a:t>. IM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2018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2019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2020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2021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2022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2023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461550"/>
                  </a:ext>
                </a:extLst>
              </a:tr>
              <a:tr h="37581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arrivi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2,7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ckwell" panose="02060603020205020403" pitchFamily="18" charset="0"/>
                        </a:rPr>
                        <a:t>2,7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0,33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0,30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0,32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ckwell" panose="02060603020205020403" pitchFamily="18" charset="0"/>
                        </a:rPr>
                        <a:t>0,33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75789024"/>
                  </a:ext>
                </a:extLst>
              </a:tr>
              <a:tr h="37581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presenze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2,2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ckwell" panose="02060603020205020403" pitchFamily="18" charset="0"/>
                        </a:rPr>
                        <a:t>2,2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0,25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0,23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0,30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ckwell" panose="02060603020205020403" pitchFamily="18" charset="0"/>
                        </a:rPr>
                        <a:t>0,26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15135418"/>
                  </a:ext>
                </a:extLst>
              </a:tr>
              <a:tr h="47105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Rockwell" panose="02060603020205020403" pitchFamily="18" charset="0"/>
                        </a:rPr>
                        <a:t>inc</a:t>
                      </a:r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Rockwell" panose="02060603020205020403" pitchFamily="18" charset="0"/>
                        </a:rPr>
                        <a:t>.% turismo russo IM su tot. Liguria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2018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2019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2020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2021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2022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2023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2634997"/>
                  </a:ext>
                </a:extLst>
              </a:tr>
              <a:tr h="37581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arrivi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32,1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ckwell" panose="02060603020205020403" pitchFamily="18" charset="0"/>
                        </a:rPr>
                        <a:t>27,8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17,7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19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19,4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ckwell" panose="02060603020205020403" pitchFamily="18" charset="0"/>
                        </a:rPr>
                        <a:t>18,8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55856725"/>
                  </a:ext>
                </a:extLst>
              </a:tr>
              <a:tr h="37581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presenze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34,0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ckwell" panose="02060603020205020403" pitchFamily="18" charset="0"/>
                        </a:rPr>
                        <a:t>29,9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21,4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21,5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24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ckwell" panose="02060603020205020403" pitchFamily="18" charset="0"/>
                        </a:rPr>
                        <a:t>21,7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64907263"/>
                  </a:ext>
                </a:extLst>
              </a:tr>
              <a:tr h="37581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Rockwell" panose="02060603020205020403" pitchFamily="18" charset="0"/>
                        </a:rPr>
                        <a:t>perm.med</a:t>
                      </a:r>
                      <a:r>
                        <a:rPr lang="it-IT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Rockwell" panose="02060603020205020403" pitchFamily="18" charset="0"/>
                        </a:rPr>
                        <a:t>.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2018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2019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2020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2021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2022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2023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503401"/>
                  </a:ext>
                </a:extLst>
              </a:tr>
              <a:tr h="37581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IM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2,9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ckwell" panose="02060603020205020403" pitchFamily="18" charset="0"/>
                        </a:rPr>
                        <a:t>2,8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2,9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2,9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3,3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ckwell" panose="02060603020205020403" pitchFamily="18" charset="0"/>
                        </a:rPr>
                        <a:t>2,4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14057839"/>
                  </a:ext>
                </a:extLst>
              </a:tr>
              <a:tr h="37581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LIG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2,7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ckwell" panose="02060603020205020403" pitchFamily="18" charset="0"/>
                        </a:rPr>
                        <a:t>2,6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2,4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2,5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2,7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ckwell" panose="02060603020205020403" pitchFamily="18" charset="0"/>
                        </a:rPr>
                        <a:t>2,1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57738338"/>
                  </a:ext>
                </a:extLst>
              </a:tr>
              <a:tr h="37581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Rockwell" panose="02060603020205020403" pitchFamily="18" charset="0"/>
                        </a:rPr>
                        <a:t>diff. 2022/2019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IM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LIG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IM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LIG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7481387"/>
                  </a:ext>
                </a:extLst>
              </a:tr>
              <a:tr h="37581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ARRIVI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-21421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-72734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ckwell" panose="02060603020205020403" pitchFamily="18" charset="0"/>
                        </a:rPr>
                        <a:t>-88,3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-83,3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24539914"/>
                  </a:ext>
                </a:extLst>
              </a:tr>
              <a:tr h="37581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PRESENZE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-59304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-189705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ckwell" panose="02060603020205020403" pitchFamily="18" charset="0"/>
                        </a:rPr>
                        <a:t>-86,3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-82,6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ckwell" panose="02060603020205020403" pitchFamily="18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27034174"/>
                  </a:ext>
                </a:extLst>
              </a:tr>
            </a:tbl>
          </a:graphicData>
        </a:graphic>
      </p:graphicFrame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FC489817-41B5-4EE2-9975-0CD7340442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49639" y="2062265"/>
            <a:ext cx="3441255" cy="4644905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it-IT" sz="1800" b="1" dirty="0"/>
              <a:t>IMPERIA HA PERSO QUASI IL 90% DEL TURISMO RUSSO</a:t>
            </a:r>
          </a:p>
          <a:p>
            <a:pPr algn="ctr"/>
            <a:r>
              <a:rPr lang="it-IT" sz="1800" b="1" dirty="0"/>
              <a:t>21.421 ARRIVI </a:t>
            </a:r>
          </a:p>
          <a:p>
            <a:pPr algn="ctr"/>
            <a:r>
              <a:rPr lang="it-IT" sz="1800" b="1" dirty="0"/>
              <a:t> 59.304 PRESENZE </a:t>
            </a:r>
          </a:p>
          <a:p>
            <a:pPr algn="ctr"/>
            <a:r>
              <a:rPr lang="it-IT" sz="1800" b="1" dirty="0"/>
              <a:t>IN MENO NEL 2022 RISPETTO AL 2019 PRE-PANDEMIA</a:t>
            </a:r>
          </a:p>
          <a:p>
            <a:pPr algn="ctr"/>
            <a:r>
              <a:rPr lang="it-IT" sz="1800" b="1" dirty="0"/>
              <a:t>L’INCIDENZA DEI TURISTI RUSSI AD IMPERIA E’ SCESA DA QUASI IL 28% AL 19% SUL TOTALE LIGURE</a:t>
            </a:r>
          </a:p>
          <a:p>
            <a:pPr algn="ctr"/>
            <a:r>
              <a:rPr lang="it-IT" sz="1800" b="1" dirty="0"/>
              <a:t>La spesa media del turista russo nel 2019 era di 181,60€.</a:t>
            </a:r>
          </a:p>
          <a:p>
            <a:pPr algn="ctr"/>
            <a:r>
              <a:rPr lang="it-IT" sz="1800" b="1" dirty="0"/>
              <a:t>Imperia ha perso quindi quasi 15 mln di euro dal 2020 in poi.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2FADF49-2DC5-4510-9ED5-2A3FAC28D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9007" y="6104918"/>
            <a:ext cx="1063563" cy="75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2822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F3183735-4992-4750-BFEA-501558319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8903" y="65988"/>
            <a:ext cx="3139125" cy="6117996"/>
          </a:xfrm>
        </p:spPr>
        <p:txBody>
          <a:bodyPr/>
          <a:lstStyle/>
          <a:p>
            <a:pPr algn="ctr"/>
            <a:r>
              <a:rPr lang="it-IT" sz="8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 2022</a:t>
            </a:r>
            <a:br>
              <a:rPr lang="it-IT" dirty="0"/>
            </a:br>
            <a:r>
              <a:rPr lang="it-IT" dirty="0"/>
              <a:t>----------------</a:t>
            </a:r>
            <a:br>
              <a:rPr lang="it-IT" dirty="0"/>
            </a:br>
            <a:r>
              <a:rPr lang="it-IT" dirty="0"/>
              <a:t>benessere equo e sostenibile</a:t>
            </a:r>
            <a:br>
              <a:rPr lang="it-IT" dirty="0"/>
            </a:br>
            <a:endParaRPr lang="it-IT" dirty="0"/>
          </a:p>
        </p:txBody>
      </p:sp>
      <p:graphicFrame>
        <p:nvGraphicFramePr>
          <p:cNvPr id="7" name="Segnaposto contenuto 6">
            <a:extLst>
              <a:ext uri="{FF2B5EF4-FFF2-40B4-BE49-F238E27FC236}">
                <a16:creationId xmlns:a16="http://schemas.microsoft.com/office/drawing/2014/main" id="{5B04256F-1ED8-409F-86E7-5351FD3E7E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3324901"/>
              </p:ext>
            </p:extLst>
          </p:nvPr>
        </p:nvGraphicFramePr>
        <p:xfrm>
          <a:off x="0" y="0"/>
          <a:ext cx="8719794" cy="6857991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863472">
                  <a:extLst>
                    <a:ext uri="{9D8B030D-6E8A-4147-A177-3AD203B41FA5}">
                      <a16:colId xmlns:a16="http://schemas.microsoft.com/office/drawing/2014/main" val="1684604660"/>
                    </a:ext>
                  </a:extLst>
                </a:gridCol>
                <a:gridCol w="1545996">
                  <a:extLst>
                    <a:ext uri="{9D8B030D-6E8A-4147-A177-3AD203B41FA5}">
                      <a16:colId xmlns:a16="http://schemas.microsoft.com/office/drawing/2014/main" val="1275405973"/>
                    </a:ext>
                  </a:extLst>
                </a:gridCol>
                <a:gridCol w="1310326">
                  <a:extLst>
                    <a:ext uri="{9D8B030D-6E8A-4147-A177-3AD203B41FA5}">
                      <a16:colId xmlns:a16="http://schemas.microsoft.com/office/drawing/2014/main" val="4198657255"/>
                    </a:ext>
                  </a:extLst>
                </a:gridCol>
              </a:tblGrid>
              <a:tr h="32657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</a:rPr>
                        <a:t>Dati 2021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</a:rPr>
                        <a:t>IMPERIA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</a:rPr>
                        <a:t>LIGURIA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68394532"/>
                  </a:ext>
                </a:extLst>
              </a:tr>
              <a:tr h="32657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partecipazione scuole infanzia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</a:rPr>
                        <a:t>10,1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16,0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32328113"/>
                  </a:ext>
                </a:extLst>
              </a:tr>
              <a:tr h="32657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partecipazione Sistema scolastico bambini 4-5 anni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92,3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91,8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41370244"/>
                  </a:ext>
                </a:extLst>
              </a:tr>
              <a:tr h="32657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diplomati (2022)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</a:rPr>
                        <a:t>55,5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69,6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02178576"/>
                  </a:ext>
                </a:extLst>
              </a:tr>
              <a:tr h="32657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laureati (2022)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</a:rPr>
                        <a:t>21,8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30,3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57188432"/>
                  </a:ext>
                </a:extLst>
              </a:tr>
              <a:tr h="32657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passaggio università (2020)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</a:rPr>
                        <a:t>48,6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58,1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78353114"/>
                  </a:ext>
                </a:extLst>
              </a:tr>
              <a:tr h="32657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NEET (2022)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</a:rPr>
                        <a:t>25,4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14,8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39397904"/>
                  </a:ext>
                </a:extLst>
              </a:tr>
              <a:tr h="32657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partecipazione formazione continua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</a:rPr>
                        <a:t>3,5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11,4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54028469"/>
                  </a:ext>
                </a:extLst>
              </a:tr>
              <a:tr h="32657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competenze alfabetiche non adeguate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</a:rPr>
                        <a:t>41,4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38,6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14790998"/>
                  </a:ext>
                </a:extLst>
              </a:tr>
              <a:tr h="32657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competenze numeriche non adeguate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</a:rPr>
                        <a:t>46,7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42,7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0651077"/>
                  </a:ext>
                </a:extLst>
              </a:tr>
              <a:tr h="32657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tasso occupazione 20-64 anni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</a:rPr>
                        <a:t>66,8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70,7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34200004"/>
                  </a:ext>
                </a:extLst>
              </a:tr>
              <a:tr h="32657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mancata partecipazione al lavoro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11,1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11,2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6717735"/>
                  </a:ext>
                </a:extLst>
              </a:tr>
              <a:tr h="32657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tasso occupazione giovanile 15-29 anni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</a:rPr>
                        <a:t>35,3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38,3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23590509"/>
                  </a:ext>
                </a:extLst>
              </a:tr>
              <a:tr h="32657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mancata partecipazione lavoro giovanile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</a:rPr>
                        <a:t>25,8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22,4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19204618"/>
                  </a:ext>
                </a:extLst>
              </a:tr>
              <a:tr h="32657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giornate retribuite % su 312 gg lav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</a:rPr>
                        <a:t>68,6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75,4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35520671"/>
                  </a:ext>
                </a:extLst>
              </a:tr>
              <a:tr h="32657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aspettativa vita nascita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</a:rPr>
                        <a:t>81,7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82,5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27016073"/>
                  </a:ext>
                </a:extLst>
              </a:tr>
              <a:tr h="32657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mortalità evitabile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</a:rPr>
                        <a:t>17,9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16,4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44907594"/>
                  </a:ext>
                </a:extLst>
              </a:tr>
              <a:tr h="32657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mortalità tumore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</a:rPr>
                        <a:t>8,4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8,0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66029647"/>
                  </a:ext>
                </a:extLst>
              </a:tr>
              <a:tr h="32657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mortalità demenze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</a:rPr>
                        <a:t>38,2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37,7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11698836"/>
                  </a:ext>
                </a:extLst>
              </a:tr>
              <a:tr h="32657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mobilità laureati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</a:rPr>
                        <a:t>-19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0,7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21807667"/>
                  </a:ext>
                </a:extLst>
              </a:tr>
              <a:tr h="32657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comuni con servizi online (2018)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</a:rPr>
                        <a:t>4,2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13,2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078338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1550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D7BCC2-973B-42E0-B420-DF7A51340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94268"/>
            <a:ext cx="10327032" cy="1999708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Tra </a:t>
            </a:r>
            <a:r>
              <a:rPr lang="it-IT" dirty="0" err="1"/>
              <a:t>ventimiglia</a:t>
            </a:r>
            <a:r>
              <a:rPr lang="it-IT" dirty="0"/>
              <a:t> e </a:t>
            </a:r>
            <a:r>
              <a:rPr lang="it-IT" dirty="0" err="1"/>
              <a:t>imperia</a:t>
            </a:r>
            <a:r>
              <a:rPr lang="it-IT" dirty="0"/>
              <a:t> 5,6 punti in meno per i diplomati e 4,5 per i laureati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EC373371-5723-47B4-B915-487ED663EB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6713600"/>
              </p:ext>
            </p:extLst>
          </p:nvPr>
        </p:nvGraphicFramePr>
        <p:xfrm>
          <a:off x="1003860" y="2093976"/>
          <a:ext cx="10327032" cy="3908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7448">
                  <a:extLst>
                    <a:ext uri="{9D8B030D-6E8A-4147-A177-3AD203B41FA5}">
                      <a16:colId xmlns:a16="http://schemas.microsoft.com/office/drawing/2014/main" val="227840023"/>
                    </a:ext>
                  </a:extLst>
                </a:gridCol>
                <a:gridCol w="1147448">
                  <a:extLst>
                    <a:ext uri="{9D8B030D-6E8A-4147-A177-3AD203B41FA5}">
                      <a16:colId xmlns:a16="http://schemas.microsoft.com/office/drawing/2014/main" val="1566079048"/>
                    </a:ext>
                  </a:extLst>
                </a:gridCol>
                <a:gridCol w="1147448">
                  <a:extLst>
                    <a:ext uri="{9D8B030D-6E8A-4147-A177-3AD203B41FA5}">
                      <a16:colId xmlns:a16="http://schemas.microsoft.com/office/drawing/2014/main" val="3820484634"/>
                    </a:ext>
                  </a:extLst>
                </a:gridCol>
                <a:gridCol w="1147448">
                  <a:extLst>
                    <a:ext uri="{9D8B030D-6E8A-4147-A177-3AD203B41FA5}">
                      <a16:colId xmlns:a16="http://schemas.microsoft.com/office/drawing/2014/main" val="2010088522"/>
                    </a:ext>
                  </a:extLst>
                </a:gridCol>
                <a:gridCol w="1147448">
                  <a:extLst>
                    <a:ext uri="{9D8B030D-6E8A-4147-A177-3AD203B41FA5}">
                      <a16:colId xmlns:a16="http://schemas.microsoft.com/office/drawing/2014/main" val="472044346"/>
                    </a:ext>
                  </a:extLst>
                </a:gridCol>
                <a:gridCol w="1147448">
                  <a:extLst>
                    <a:ext uri="{9D8B030D-6E8A-4147-A177-3AD203B41FA5}">
                      <a16:colId xmlns:a16="http://schemas.microsoft.com/office/drawing/2014/main" val="4044507993"/>
                    </a:ext>
                  </a:extLst>
                </a:gridCol>
                <a:gridCol w="1147448">
                  <a:extLst>
                    <a:ext uri="{9D8B030D-6E8A-4147-A177-3AD203B41FA5}">
                      <a16:colId xmlns:a16="http://schemas.microsoft.com/office/drawing/2014/main" val="63643945"/>
                    </a:ext>
                  </a:extLst>
                </a:gridCol>
                <a:gridCol w="1147448">
                  <a:extLst>
                    <a:ext uri="{9D8B030D-6E8A-4147-A177-3AD203B41FA5}">
                      <a16:colId xmlns:a16="http://schemas.microsoft.com/office/drawing/2014/main" val="2315868095"/>
                    </a:ext>
                  </a:extLst>
                </a:gridCol>
                <a:gridCol w="1147448">
                  <a:extLst>
                    <a:ext uri="{9D8B030D-6E8A-4147-A177-3AD203B41FA5}">
                      <a16:colId xmlns:a16="http://schemas.microsoft.com/office/drawing/2014/main" val="1278324263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ISTAT, 2021 CENSIMENTO PERMANENTE DELLE FAMIGLIE</a:t>
                      </a:r>
                      <a:endParaRPr lang="it-IT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incidenza in % su totale popolazione 9+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4649519"/>
                  </a:ext>
                </a:extLst>
              </a:tr>
              <a:tr h="306207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Bahnschrift" panose="020B0502040204020203" pitchFamily="34" charset="0"/>
                        </a:rPr>
                        <a:t>Diploma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Bahnschrift" panose="020B0502040204020203" pitchFamily="34" charset="0"/>
                        </a:rPr>
                        <a:t>ITS+ Terziario 1Liv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Bahnschrift" panose="020B0502040204020203" pitchFamily="34" charset="0"/>
                        </a:rPr>
                        <a:t>Terziario 2° Liv +Dott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highlight>
                            <a:srgbClr val="FFFF00"/>
                          </a:highlight>
                          <a:latin typeface="Bahnschrift" panose="020B0502040204020203" pitchFamily="34" charset="0"/>
                        </a:rPr>
                        <a:t>totale pop.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Bahnschrift" panose="020B0502040204020203" pitchFamily="34" charset="0"/>
                        </a:rPr>
                        <a:t>Diploma</a:t>
                      </a:r>
                    </a:p>
                  </a:txBody>
                  <a:tcPr marL="7620" marR="7620" marT="762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Bahnschrift" panose="020B0502040204020203" pitchFamily="34" charset="0"/>
                        </a:rPr>
                        <a:t>ITS+ Terziario 1Liv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Bahnschrift" panose="020B0502040204020203" pitchFamily="34" charset="0"/>
                        </a:rPr>
                        <a:t>Terziario 2° Liv +Dott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effectLst/>
                          <a:latin typeface="Bahnschrift" panose="020B0502040204020203" pitchFamily="34" charset="0"/>
                        </a:rPr>
                        <a:t>titoli </a:t>
                      </a:r>
                      <a:r>
                        <a:rPr lang="it-IT" sz="1000" b="1" i="0" u="none" strike="noStrike" dirty="0" err="1">
                          <a:effectLst/>
                          <a:latin typeface="Bahnschrift" panose="020B0502040204020203" pitchFamily="34" charset="0"/>
                        </a:rPr>
                        <a:t>terziarii</a:t>
                      </a:r>
                      <a:endParaRPr lang="it-IT" sz="1000" b="1" i="0" u="none" strike="noStrike" dirty="0"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5173146"/>
                  </a:ext>
                </a:extLst>
              </a:tr>
              <a:tr h="415044"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 dirty="0">
                          <a:effectLst/>
                          <a:latin typeface="Bahnschrift" panose="020B0502040204020203" pitchFamily="34" charset="0"/>
                        </a:rPr>
                        <a:t>Imperia (prov.)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effectLst/>
                          <a:latin typeface="Bahnschrift" panose="020B0502040204020203" pitchFamily="34" charset="0"/>
                        </a:rPr>
                        <a:t>71800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effectLst/>
                          <a:latin typeface="Bahnschrift" panose="020B0502040204020203" pitchFamily="34" charset="0"/>
                        </a:rPr>
                        <a:t>6840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effectLst/>
                          <a:latin typeface="Bahnschrift" panose="020B0502040204020203" pitchFamily="34" charset="0"/>
                        </a:rPr>
                        <a:t>17250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effectLst/>
                          <a:highlight>
                            <a:srgbClr val="FFFF00"/>
                          </a:highlight>
                          <a:latin typeface="Bahnschrift" panose="020B0502040204020203" pitchFamily="34" charset="0"/>
                        </a:rPr>
                        <a:t>196034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Bahnschrift" panose="020B0502040204020203" pitchFamily="34" charset="0"/>
                        </a:rPr>
                        <a:t>36,6</a:t>
                      </a:r>
                    </a:p>
                  </a:txBody>
                  <a:tcPr marL="7620" marR="7620" marT="762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>
                          <a:effectLst/>
                          <a:latin typeface="Bahnschrift" panose="020B0502040204020203" pitchFamily="34" charset="0"/>
                        </a:rPr>
                        <a:t>3,5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>
                          <a:effectLst/>
                          <a:latin typeface="Bahnschrift" panose="020B0502040204020203" pitchFamily="34" charset="0"/>
                        </a:rPr>
                        <a:t>8,8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effectLst/>
                          <a:latin typeface="Bahnschrift" panose="020B0502040204020203" pitchFamily="34" charset="0"/>
                        </a:rPr>
                        <a:t>12,3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748689"/>
                  </a:ext>
                </a:extLst>
              </a:tr>
              <a:tr h="415044"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Bahnschrift" panose="020B0502040204020203" pitchFamily="34" charset="0"/>
                        </a:rPr>
                        <a:t>  Bordighera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>
                          <a:effectLst/>
                          <a:latin typeface="Bahnschrift" panose="020B0502040204020203" pitchFamily="34" charset="0"/>
                        </a:rPr>
                        <a:t>3631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effectLst/>
                          <a:latin typeface="Bahnschrift" panose="020B0502040204020203" pitchFamily="34" charset="0"/>
                        </a:rPr>
                        <a:t>349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effectLst/>
                          <a:latin typeface="Bahnschrift" panose="020B0502040204020203" pitchFamily="34" charset="0"/>
                        </a:rPr>
                        <a:t>932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effectLst/>
                          <a:highlight>
                            <a:srgbClr val="FFFF00"/>
                          </a:highlight>
                          <a:latin typeface="Bahnschrift" panose="020B0502040204020203" pitchFamily="34" charset="0"/>
                        </a:rPr>
                        <a:t>9564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Bahnschrift" panose="020B0502040204020203" pitchFamily="34" charset="0"/>
                        </a:rPr>
                        <a:t>38,0</a:t>
                      </a:r>
                    </a:p>
                  </a:txBody>
                  <a:tcPr marL="7620" marR="7620" marT="762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effectLst/>
                          <a:latin typeface="Bahnschrift" panose="020B0502040204020203" pitchFamily="34" charset="0"/>
                        </a:rPr>
                        <a:t>3,6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effectLst/>
                          <a:latin typeface="Bahnschrift" panose="020B0502040204020203" pitchFamily="34" charset="0"/>
                        </a:rPr>
                        <a:t>9,7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effectLst/>
                          <a:latin typeface="Bahnschrift" panose="020B0502040204020203" pitchFamily="34" charset="0"/>
                        </a:rPr>
                        <a:t>13,3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0454322"/>
                  </a:ext>
                </a:extLst>
              </a:tr>
              <a:tr h="415044"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Bahnschrift" panose="020B0502040204020203" pitchFamily="34" charset="0"/>
                        </a:rPr>
                        <a:t>  Diano Marina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>
                          <a:effectLst/>
                          <a:latin typeface="Bahnschrift" panose="020B0502040204020203" pitchFamily="34" charset="0"/>
                        </a:rPr>
                        <a:t>1982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>
                          <a:effectLst/>
                          <a:latin typeface="Bahnschrift" panose="020B0502040204020203" pitchFamily="34" charset="0"/>
                        </a:rPr>
                        <a:t>187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>
                          <a:effectLst/>
                          <a:latin typeface="Bahnschrift" panose="020B0502040204020203" pitchFamily="34" charset="0"/>
                        </a:rPr>
                        <a:t>470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effectLst/>
                          <a:highlight>
                            <a:srgbClr val="FFFF00"/>
                          </a:highlight>
                          <a:latin typeface="Bahnschrift" panose="020B0502040204020203" pitchFamily="34" charset="0"/>
                        </a:rPr>
                        <a:t>5319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Bahnschrift" panose="020B0502040204020203" pitchFamily="34" charset="0"/>
                        </a:rPr>
                        <a:t>37,3</a:t>
                      </a:r>
                    </a:p>
                  </a:txBody>
                  <a:tcPr marL="7620" marR="7620" marT="762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effectLst/>
                          <a:latin typeface="Bahnschrift" panose="020B0502040204020203" pitchFamily="34" charset="0"/>
                        </a:rPr>
                        <a:t>3,5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effectLst/>
                          <a:latin typeface="Bahnschrift" panose="020B0502040204020203" pitchFamily="34" charset="0"/>
                        </a:rPr>
                        <a:t>8,8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effectLst/>
                          <a:latin typeface="Bahnschrift" panose="020B0502040204020203" pitchFamily="34" charset="0"/>
                        </a:rPr>
                        <a:t>12,3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7667538"/>
                  </a:ext>
                </a:extLst>
              </a:tr>
              <a:tr h="415044"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Bahnschrift" panose="020B0502040204020203" pitchFamily="34" charset="0"/>
                        </a:rPr>
                        <a:t>  Imperia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>
                          <a:effectLst/>
                          <a:latin typeface="Bahnschrift" panose="020B0502040204020203" pitchFamily="34" charset="0"/>
                        </a:rPr>
                        <a:t>15338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>
                          <a:effectLst/>
                          <a:latin typeface="Bahnschrift" panose="020B0502040204020203" pitchFamily="34" charset="0"/>
                        </a:rPr>
                        <a:t>1590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>
                          <a:effectLst/>
                          <a:latin typeface="Bahnschrift" panose="020B0502040204020203" pitchFamily="34" charset="0"/>
                        </a:rPr>
                        <a:t>4498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effectLst/>
                          <a:highlight>
                            <a:srgbClr val="FFFF00"/>
                          </a:highlight>
                          <a:latin typeface="Bahnschrift" panose="020B0502040204020203" pitchFamily="34" charset="0"/>
                        </a:rPr>
                        <a:t>39309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Bahnschrift" panose="020B0502040204020203" pitchFamily="34" charset="0"/>
                        </a:rPr>
                        <a:t>39,0</a:t>
                      </a:r>
                    </a:p>
                  </a:txBody>
                  <a:tcPr marL="7620" marR="7620" marT="762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effectLst/>
                          <a:latin typeface="Bahnschrift" panose="020B0502040204020203" pitchFamily="34" charset="0"/>
                        </a:rPr>
                        <a:t>4,0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effectLst/>
                          <a:latin typeface="Bahnschrift" panose="020B0502040204020203" pitchFamily="34" charset="0"/>
                        </a:rPr>
                        <a:t>11,4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effectLst/>
                          <a:latin typeface="Bahnschrift" panose="020B0502040204020203" pitchFamily="34" charset="0"/>
                        </a:rPr>
                        <a:t>15,4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6213275"/>
                  </a:ext>
                </a:extLst>
              </a:tr>
              <a:tr h="415044"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Bahnschrift" panose="020B0502040204020203" pitchFamily="34" charset="0"/>
                        </a:rPr>
                        <a:t>  Riva Ligure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>
                          <a:effectLst/>
                          <a:latin typeface="Bahnschrift" panose="020B0502040204020203" pitchFamily="34" charset="0"/>
                        </a:rPr>
                        <a:t>881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effectLst/>
                          <a:latin typeface="Bahnschrift" panose="020B0502040204020203" pitchFamily="34" charset="0"/>
                        </a:rPr>
                        <a:t>98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>
                          <a:effectLst/>
                          <a:latin typeface="Bahnschrift" panose="020B0502040204020203" pitchFamily="34" charset="0"/>
                        </a:rPr>
                        <a:t>162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effectLst/>
                          <a:highlight>
                            <a:srgbClr val="FFFF00"/>
                          </a:highlight>
                          <a:latin typeface="Bahnschrift" panose="020B0502040204020203" pitchFamily="34" charset="0"/>
                        </a:rPr>
                        <a:t>2644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Bahnschrift" panose="020B0502040204020203" pitchFamily="34" charset="0"/>
                        </a:rPr>
                        <a:t>33,3</a:t>
                      </a:r>
                    </a:p>
                  </a:txBody>
                  <a:tcPr marL="7620" marR="7620" marT="762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>
                          <a:effectLst/>
                          <a:latin typeface="Bahnschrift" panose="020B0502040204020203" pitchFamily="34" charset="0"/>
                        </a:rPr>
                        <a:t>3,7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effectLst/>
                          <a:latin typeface="Bahnschrift" panose="020B0502040204020203" pitchFamily="34" charset="0"/>
                        </a:rPr>
                        <a:t>6,1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effectLst/>
                          <a:latin typeface="Bahnschrift" panose="020B0502040204020203" pitchFamily="34" charset="0"/>
                        </a:rPr>
                        <a:t>9,8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1004108"/>
                  </a:ext>
                </a:extLst>
              </a:tr>
              <a:tr h="431642"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Bahnschrift" panose="020B0502040204020203" pitchFamily="34" charset="0"/>
                        </a:rPr>
                        <a:t>  Sanremo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>
                          <a:effectLst/>
                          <a:latin typeface="Bahnschrift" panose="020B0502040204020203" pitchFamily="34" charset="0"/>
                        </a:rPr>
                        <a:t>18383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>
                          <a:effectLst/>
                          <a:latin typeface="Bahnschrift" panose="020B0502040204020203" pitchFamily="34" charset="0"/>
                        </a:rPr>
                        <a:t>1787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>
                          <a:effectLst/>
                          <a:latin typeface="Bahnschrift" panose="020B0502040204020203" pitchFamily="34" charset="0"/>
                        </a:rPr>
                        <a:t>4939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effectLst/>
                          <a:highlight>
                            <a:srgbClr val="FFFF00"/>
                          </a:highlight>
                          <a:latin typeface="Bahnschrift" panose="020B0502040204020203" pitchFamily="34" charset="0"/>
                        </a:rPr>
                        <a:t>49964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Bahnschrift" panose="020B0502040204020203" pitchFamily="34" charset="0"/>
                        </a:rPr>
                        <a:t>36,8</a:t>
                      </a:r>
                    </a:p>
                  </a:txBody>
                  <a:tcPr marL="7620" marR="7620" marT="762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>
                          <a:effectLst/>
                          <a:latin typeface="Bahnschrift" panose="020B0502040204020203" pitchFamily="34" charset="0"/>
                        </a:rPr>
                        <a:t>8,3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effectLst/>
                          <a:latin typeface="Bahnschrift" panose="020B0502040204020203" pitchFamily="34" charset="0"/>
                        </a:rPr>
                        <a:t>9,9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effectLst/>
                          <a:latin typeface="Bahnschrift" panose="020B0502040204020203" pitchFamily="34" charset="0"/>
                        </a:rPr>
                        <a:t>18,2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1220900"/>
                  </a:ext>
                </a:extLst>
              </a:tr>
              <a:tr h="415044"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Bahnschrift" panose="020B0502040204020203" pitchFamily="34" charset="0"/>
                        </a:rPr>
                        <a:t>  Taggia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>
                          <a:effectLst/>
                          <a:latin typeface="Bahnschrift" panose="020B0502040204020203" pitchFamily="34" charset="0"/>
                        </a:rPr>
                        <a:t>4530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>
                          <a:effectLst/>
                          <a:latin typeface="Bahnschrift" panose="020B0502040204020203" pitchFamily="34" charset="0"/>
                        </a:rPr>
                        <a:t>414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>
                          <a:effectLst/>
                          <a:latin typeface="Bahnschrift" panose="020B0502040204020203" pitchFamily="34" charset="0"/>
                        </a:rPr>
                        <a:t>835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effectLst/>
                          <a:highlight>
                            <a:srgbClr val="FFFF00"/>
                          </a:highlight>
                          <a:latin typeface="Bahnschrift" panose="020B0502040204020203" pitchFamily="34" charset="0"/>
                        </a:rPr>
                        <a:t>12811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Bahnschrift" panose="020B0502040204020203" pitchFamily="34" charset="0"/>
                        </a:rPr>
                        <a:t>35,4</a:t>
                      </a:r>
                    </a:p>
                  </a:txBody>
                  <a:tcPr marL="7620" marR="7620" marT="762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>
                          <a:effectLst/>
                          <a:latin typeface="Bahnschrift" panose="020B0502040204020203" pitchFamily="34" charset="0"/>
                        </a:rPr>
                        <a:t>3,2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effectLst/>
                          <a:latin typeface="Bahnschrift" panose="020B0502040204020203" pitchFamily="34" charset="0"/>
                        </a:rPr>
                        <a:t>6,5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effectLst/>
                          <a:latin typeface="Bahnschrift" panose="020B0502040204020203" pitchFamily="34" charset="0"/>
                        </a:rPr>
                        <a:t>9,7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910136"/>
                  </a:ext>
                </a:extLst>
              </a:tr>
              <a:tr h="415044"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Bahnschrift" panose="020B0502040204020203" pitchFamily="34" charset="0"/>
                        </a:rPr>
                        <a:t>  Ventimiglia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>
                          <a:effectLst/>
                          <a:latin typeface="Bahnschrift" panose="020B0502040204020203" pitchFamily="34" charset="0"/>
                        </a:rPr>
                        <a:t>7182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effectLst/>
                          <a:latin typeface="Bahnschrift" panose="020B0502040204020203" pitchFamily="34" charset="0"/>
                        </a:rPr>
                        <a:t>635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>
                          <a:effectLst/>
                          <a:latin typeface="Bahnschrift" panose="020B0502040204020203" pitchFamily="34" charset="0"/>
                        </a:rPr>
                        <a:t>1493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effectLst/>
                          <a:highlight>
                            <a:srgbClr val="FFFF00"/>
                          </a:highlight>
                          <a:latin typeface="Bahnschrift" panose="020B0502040204020203" pitchFamily="34" charset="0"/>
                        </a:rPr>
                        <a:t>21534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Bahnschrift" panose="020B0502040204020203" pitchFamily="34" charset="0"/>
                        </a:rPr>
                        <a:t>33,4</a:t>
                      </a:r>
                    </a:p>
                  </a:txBody>
                  <a:tcPr marL="7620" marR="7620" marT="762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>
                          <a:effectLst/>
                          <a:latin typeface="Bahnschrift" panose="020B0502040204020203" pitchFamily="34" charset="0"/>
                        </a:rPr>
                        <a:t>2,9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effectLst/>
                          <a:latin typeface="Bahnschrift" panose="020B0502040204020203" pitchFamily="34" charset="0"/>
                        </a:rPr>
                        <a:t>6,9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effectLst/>
                          <a:latin typeface="Bahnschrift" panose="020B0502040204020203" pitchFamily="34" charset="0"/>
                        </a:rPr>
                        <a:t>9,8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4940045"/>
                  </a:ext>
                </a:extLst>
              </a:tr>
            </a:tbl>
          </a:graphicData>
        </a:graphic>
      </p:graphicFrame>
      <p:pic>
        <p:nvPicPr>
          <p:cNvPr id="5" name="Immagine 4">
            <a:extLst>
              <a:ext uri="{FF2B5EF4-FFF2-40B4-BE49-F238E27FC236}">
                <a16:creationId xmlns:a16="http://schemas.microsoft.com/office/drawing/2014/main" id="{AF6FCDAD-04D0-4591-BAE8-B18AC194A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5" y="0"/>
            <a:ext cx="1063563" cy="75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8374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3160EE-F854-42EA-B5A2-225325848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231" y="103695"/>
            <a:ext cx="11576115" cy="1990281"/>
          </a:xfrm>
        </p:spPr>
        <p:txBody>
          <a:bodyPr>
            <a:noAutofit/>
          </a:bodyPr>
          <a:lstStyle/>
          <a:p>
            <a:pPr algn="just"/>
            <a:r>
              <a:rPr lang="it-IT" sz="1800" dirty="0"/>
              <a:t>Pur essendo molteplici i fattori che possono determinare la permanenza dei giovani nella condizione di </a:t>
            </a:r>
            <a:r>
              <a:rPr lang="it-IT" sz="1800" dirty="0" err="1">
                <a:highlight>
                  <a:srgbClr val="FFFF00"/>
                </a:highlight>
              </a:rPr>
              <a:t>Neet</a:t>
            </a:r>
            <a:r>
              <a:rPr lang="it-IT" sz="1800" dirty="0"/>
              <a:t>, quelli che, generalmente, vengono indicati come i principali fattori di rischio sono: − </a:t>
            </a:r>
            <a:r>
              <a:rPr lang="it-IT" sz="1800" dirty="0">
                <a:highlight>
                  <a:srgbClr val="FFFF00"/>
                </a:highlight>
              </a:rPr>
              <a:t>avere un livello basso di rendimento scolastico</a:t>
            </a:r>
            <a:r>
              <a:rPr lang="it-IT" sz="1800" dirty="0"/>
              <a:t>; − vivere in una </a:t>
            </a:r>
            <a:r>
              <a:rPr lang="it-IT" sz="1800" dirty="0">
                <a:highlight>
                  <a:srgbClr val="FFFF00"/>
                </a:highlight>
              </a:rPr>
              <a:t>famiglia con basso reddito</a:t>
            </a:r>
            <a:r>
              <a:rPr lang="it-IT" sz="1800" dirty="0"/>
              <a:t>; − provenire da una famiglia in cui un genitore ha sperimentato periodi di </a:t>
            </a:r>
            <a:r>
              <a:rPr lang="it-IT" sz="1800" dirty="0">
                <a:highlight>
                  <a:srgbClr val="FFFF00"/>
                </a:highlight>
              </a:rPr>
              <a:t>disoccupazione</a:t>
            </a:r>
            <a:r>
              <a:rPr lang="it-IT" sz="1800" dirty="0"/>
              <a:t>; − crescere con </a:t>
            </a:r>
            <a:r>
              <a:rPr lang="it-IT" sz="1800" dirty="0">
                <a:highlight>
                  <a:srgbClr val="FFFF00"/>
                </a:highlight>
              </a:rPr>
              <a:t>un solo genitore</a:t>
            </a:r>
            <a:r>
              <a:rPr lang="it-IT" sz="1800" dirty="0"/>
              <a:t>; − essere nato in un </a:t>
            </a:r>
            <a:r>
              <a:rPr lang="it-IT" sz="1800" dirty="0">
                <a:highlight>
                  <a:srgbClr val="FFFF00"/>
                </a:highlight>
              </a:rPr>
              <a:t>Paese fuori dell’UE</a:t>
            </a:r>
            <a:r>
              <a:rPr lang="it-IT" sz="1800" dirty="0"/>
              <a:t>; − vivere in una </a:t>
            </a:r>
            <a:r>
              <a:rPr lang="it-IT" sz="1800" dirty="0">
                <a:highlight>
                  <a:srgbClr val="FFFF00"/>
                </a:highlight>
              </a:rPr>
              <a:t>zona rurale</a:t>
            </a:r>
            <a:r>
              <a:rPr lang="it-IT" sz="1800" dirty="0"/>
              <a:t>; − avere una disabilità. Un aspetto da non sottovalutare è l’impatto delle </a:t>
            </a:r>
            <a:r>
              <a:rPr lang="it-IT" sz="1800" dirty="0">
                <a:highlight>
                  <a:srgbClr val="FFFF00"/>
                </a:highlight>
              </a:rPr>
              <a:t>competenze inadeguate</a:t>
            </a:r>
            <a:r>
              <a:rPr lang="it-IT" sz="1800" dirty="0"/>
              <a:t> sulla condizione di ragazze e ragazzi. </a:t>
            </a:r>
            <a:r>
              <a:rPr lang="it-IT" sz="1800" dirty="0">
                <a:highlight>
                  <a:srgbClr val="FFFF00"/>
                </a:highlight>
              </a:rPr>
              <a:t>Le province con più </a:t>
            </a:r>
            <a:r>
              <a:rPr lang="it-IT" sz="1800" dirty="0" err="1">
                <a:highlight>
                  <a:srgbClr val="FFFF00"/>
                </a:highlight>
              </a:rPr>
              <a:t>neet</a:t>
            </a:r>
            <a:r>
              <a:rPr lang="it-IT" sz="1800" dirty="0">
                <a:highlight>
                  <a:srgbClr val="FFFF00"/>
                </a:highlight>
              </a:rPr>
              <a:t> tendono a coincidere con quelle dove gli apprendimenti sono più bassi</a:t>
            </a:r>
            <a:r>
              <a:rPr lang="it-IT" sz="1800" dirty="0"/>
              <a:t>, come testimoniato dalle prove Invalsi di competenza in italiano. I 15 territori con più studenti che in terza media hanno conseguito competenze inadeguate nel 2021, in 10 casi sono anche ai primi posti per quota di </a:t>
            </a:r>
            <a:r>
              <a:rPr lang="it-IT" sz="1800" dirty="0" err="1"/>
              <a:t>neet</a:t>
            </a:r>
            <a:r>
              <a:rPr lang="it-IT" sz="1800" dirty="0"/>
              <a:t>.</a:t>
            </a:r>
          </a:p>
        </p:txBody>
      </p:sp>
      <p:graphicFrame>
        <p:nvGraphicFramePr>
          <p:cNvPr id="5" name="Segnaposto contenuto 4">
            <a:extLst>
              <a:ext uri="{FF2B5EF4-FFF2-40B4-BE49-F238E27FC236}">
                <a16:creationId xmlns:a16="http://schemas.microsoft.com/office/drawing/2014/main" id="{3DF9D46F-CCEE-4E47-BFA4-05CE6D6C5574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63183309"/>
              </p:ext>
            </p:extLst>
          </p:nvPr>
        </p:nvGraphicFramePr>
        <p:xfrm>
          <a:off x="6364288" y="2193925"/>
          <a:ext cx="5504058" cy="3978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F7D43E9B-7DB3-420B-9608-901BEBBFF7A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22735698"/>
              </p:ext>
            </p:extLst>
          </p:nvPr>
        </p:nvGraphicFramePr>
        <p:xfrm>
          <a:off x="292231" y="2193925"/>
          <a:ext cx="5532307" cy="3978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Immagine 6">
            <a:extLst>
              <a:ext uri="{FF2B5EF4-FFF2-40B4-BE49-F238E27FC236}">
                <a16:creationId xmlns:a16="http://schemas.microsoft.com/office/drawing/2014/main" id="{91E2BB10-A08F-4173-9293-26227A0257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4538" y="6104918"/>
            <a:ext cx="1063563" cy="75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9106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BD71C262-48F2-4433-B820-B9CF5A7A1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729" y="0"/>
            <a:ext cx="11483789" cy="2093976"/>
          </a:xfrm>
        </p:spPr>
        <p:txBody>
          <a:bodyPr>
            <a:normAutofit/>
          </a:bodyPr>
          <a:lstStyle/>
          <a:p>
            <a:pPr algn="ctr"/>
            <a:r>
              <a:rPr lang="it-IT" sz="4400" dirty="0"/>
              <a:t>Assunzioni contratti </a:t>
            </a:r>
            <a:r>
              <a:rPr lang="it-IT" sz="4400" cap="none" dirty="0"/>
              <a:t>di</a:t>
            </a:r>
            <a:r>
              <a:rPr lang="it-IT" sz="4400" dirty="0"/>
              <a:t> lavoro dipendente </a:t>
            </a:r>
            <a:r>
              <a:rPr lang="it-IT" sz="4400" dirty="0" err="1">
                <a:highlight>
                  <a:srgbClr val="FFFF00"/>
                </a:highlight>
              </a:rPr>
              <a:t>im</a:t>
            </a:r>
            <a:r>
              <a:rPr lang="it-IT" sz="4400" dirty="0"/>
              <a:t> 2022  25.263 (+10,7% </a:t>
            </a:r>
            <a:r>
              <a:rPr lang="it-IT" sz="4400" cap="none" dirty="0"/>
              <a:t>su</a:t>
            </a:r>
            <a:r>
              <a:rPr lang="it-IT" sz="4400" dirty="0"/>
              <a:t> 2021, -0,8% </a:t>
            </a:r>
            <a:r>
              <a:rPr lang="it-IT" sz="4400" cap="none" dirty="0"/>
              <a:t>su</a:t>
            </a:r>
            <a:r>
              <a:rPr lang="it-IT" sz="4400" dirty="0"/>
              <a:t> 2019)</a:t>
            </a:r>
            <a:br>
              <a:rPr lang="it-IT" sz="4400" dirty="0"/>
            </a:br>
            <a:r>
              <a:rPr lang="it-IT" sz="4400" dirty="0"/>
              <a:t>70,8% </a:t>
            </a:r>
            <a:r>
              <a:rPr lang="it-IT" sz="4400" dirty="0">
                <a:highlight>
                  <a:srgbClr val="FFFF00"/>
                </a:highlight>
              </a:rPr>
              <a:t>italiani</a:t>
            </a:r>
            <a:r>
              <a:rPr lang="it-IT" sz="4400" dirty="0"/>
              <a:t> 29,2% </a:t>
            </a:r>
            <a:r>
              <a:rPr lang="it-IT" sz="4400" dirty="0">
                <a:highlight>
                  <a:srgbClr val="FFFF00"/>
                </a:highlight>
              </a:rPr>
              <a:t>stranieri</a:t>
            </a:r>
            <a:r>
              <a:rPr lang="it-IT" sz="4400" dirty="0"/>
              <a:t> 54,4% </a:t>
            </a:r>
            <a:r>
              <a:rPr lang="it-IT" sz="4400" dirty="0">
                <a:highlight>
                  <a:srgbClr val="FFFF00"/>
                </a:highlight>
              </a:rPr>
              <a:t>M</a:t>
            </a:r>
            <a:r>
              <a:rPr lang="it-IT" sz="4400" dirty="0"/>
              <a:t> 45,6% </a:t>
            </a:r>
            <a:r>
              <a:rPr lang="it-IT" sz="4400" dirty="0">
                <a:highlight>
                  <a:srgbClr val="FFFF00"/>
                </a:highlight>
              </a:rPr>
              <a:t>F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A985252-21DA-4083-9238-B0C5478EE7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2487" y="2194559"/>
            <a:ext cx="5643513" cy="4432483"/>
          </a:xfrm>
        </p:spPr>
        <p:txBody>
          <a:bodyPr>
            <a:normAutofit fontScale="92500" lnSpcReduction="10000"/>
          </a:bodyPr>
          <a:lstStyle/>
          <a:p>
            <a:r>
              <a:rPr lang="it-IT" dirty="0"/>
              <a:t>Italiani: +7,1% (su 2019: -6,2%)</a:t>
            </a:r>
          </a:p>
          <a:p>
            <a:r>
              <a:rPr lang="it-IT" dirty="0"/>
              <a:t>Stranieri: +20,3% (+15,1%)</a:t>
            </a:r>
          </a:p>
          <a:p>
            <a:r>
              <a:rPr lang="it-IT" dirty="0"/>
              <a:t>57,8% fino a 15 </a:t>
            </a:r>
            <a:r>
              <a:rPr lang="it-IT" dirty="0" err="1"/>
              <a:t>dip</a:t>
            </a:r>
            <a:r>
              <a:rPr lang="it-IT" dirty="0"/>
              <a:t>. (</a:t>
            </a:r>
            <a:r>
              <a:rPr lang="it-IT" dirty="0" err="1"/>
              <a:t>Lig</a:t>
            </a:r>
            <a:r>
              <a:rPr lang="it-IT" dirty="0"/>
              <a:t>.: 44,7%)</a:t>
            </a:r>
          </a:p>
          <a:p>
            <a:r>
              <a:rPr lang="it-IT" dirty="0"/>
              <a:t>20,5% tra 16-99 </a:t>
            </a:r>
            <a:r>
              <a:rPr lang="it-IT" dirty="0" err="1"/>
              <a:t>dip</a:t>
            </a:r>
            <a:r>
              <a:rPr lang="it-IT" dirty="0"/>
              <a:t>. (</a:t>
            </a:r>
            <a:r>
              <a:rPr lang="it-IT" dirty="0" err="1"/>
              <a:t>Lig</a:t>
            </a:r>
            <a:r>
              <a:rPr lang="it-IT" dirty="0"/>
              <a:t>.: 22,9%)</a:t>
            </a:r>
          </a:p>
          <a:p>
            <a:r>
              <a:rPr lang="it-IT" dirty="0"/>
              <a:t>21,7% 100+ </a:t>
            </a:r>
            <a:r>
              <a:rPr lang="it-IT" dirty="0" err="1"/>
              <a:t>dip</a:t>
            </a:r>
            <a:r>
              <a:rPr lang="it-IT" dirty="0"/>
              <a:t>. (</a:t>
            </a:r>
            <a:r>
              <a:rPr lang="it-IT" dirty="0" err="1"/>
              <a:t>Lig</a:t>
            </a:r>
            <a:r>
              <a:rPr lang="it-IT" dirty="0"/>
              <a:t>.: 32,4%)</a:t>
            </a:r>
          </a:p>
          <a:p>
            <a:r>
              <a:rPr lang="it-IT" dirty="0"/>
              <a:t>38,5% fino a 29 anni (</a:t>
            </a:r>
            <a:r>
              <a:rPr lang="it-IT" dirty="0" err="1"/>
              <a:t>Lig</a:t>
            </a:r>
            <a:r>
              <a:rPr lang="it-IT" dirty="0"/>
              <a:t>.: 39,3%)</a:t>
            </a:r>
          </a:p>
          <a:p>
            <a:r>
              <a:rPr lang="it-IT" dirty="0"/>
              <a:t>41,3% 30-50 anni (</a:t>
            </a:r>
            <a:r>
              <a:rPr lang="it-IT" dirty="0" err="1"/>
              <a:t>Lig</a:t>
            </a:r>
            <a:r>
              <a:rPr lang="it-IT" dirty="0"/>
              <a:t>.: 42,1%)</a:t>
            </a:r>
          </a:p>
          <a:p>
            <a:r>
              <a:rPr lang="it-IT" dirty="0"/>
              <a:t>20,2% 50+ anni (</a:t>
            </a:r>
            <a:r>
              <a:rPr lang="it-IT" dirty="0" err="1"/>
              <a:t>Lig</a:t>
            </a:r>
            <a:r>
              <a:rPr lang="it-IT" dirty="0"/>
              <a:t>.: 18,6%)</a:t>
            </a:r>
          </a:p>
          <a:p>
            <a:r>
              <a:rPr lang="it-IT" dirty="0"/>
              <a:t>Part-time Maschi: 30,7% (</a:t>
            </a:r>
            <a:r>
              <a:rPr lang="it-IT" dirty="0" err="1"/>
              <a:t>Lig</a:t>
            </a:r>
            <a:r>
              <a:rPr lang="it-IT" dirty="0"/>
              <a:t>.: 24,9%)</a:t>
            </a:r>
          </a:p>
          <a:p>
            <a:r>
              <a:rPr lang="it-IT" dirty="0"/>
              <a:t>Part-Time Femmine: 52,8% (</a:t>
            </a:r>
            <a:r>
              <a:rPr lang="it-IT" dirty="0" err="1"/>
              <a:t>Lig</a:t>
            </a:r>
            <a:r>
              <a:rPr lang="it-IT" dirty="0"/>
              <a:t>.: 48,5%)</a:t>
            </a:r>
          </a:p>
          <a:p>
            <a:r>
              <a:rPr lang="it-IT" dirty="0"/>
              <a:t>Totale incidenza part-time: 40,8% (</a:t>
            </a:r>
            <a:r>
              <a:rPr lang="it-IT" dirty="0" err="1"/>
              <a:t>Lig</a:t>
            </a:r>
            <a:r>
              <a:rPr lang="it-IT" dirty="0"/>
              <a:t>.: 35,2%)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1F928EB6-5C16-4E07-AC66-3433004FA5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4223" y="2194560"/>
            <a:ext cx="5560683" cy="443248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it-IT" sz="5400" b="1" dirty="0"/>
              <a:t>24,4%</a:t>
            </a:r>
            <a:r>
              <a:rPr lang="it-IT" sz="4800" dirty="0"/>
              <a:t> assunzioni </a:t>
            </a:r>
            <a:r>
              <a:rPr lang="it-IT" sz="5400" dirty="0">
                <a:highlight>
                  <a:srgbClr val="FFFF00"/>
                </a:highlight>
              </a:rPr>
              <a:t>stagionali</a:t>
            </a:r>
            <a:r>
              <a:rPr lang="it-IT" sz="4800" dirty="0"/>
              <a:t> ad Imperia</a:t>
            </a:r>
          </a:p>
          <a:p>
            <a:pPr marL="0" indent="0" algn="ctr">
              <a:buNone/>
            </a:pPr>
            <a:r>
              <a:rPr lang="it-IT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Quasi 1 su 4</a:t>
            </a:r>
          </a:p>
          <a:p>
            <a:pPr algn="ctr"/>
            <a:r>
              <a:rPr lang="it-IT" sz="4400" dirty="0"/>
              <a:t>10 punti sopra la media regionale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E69CE970-1A7A-42D2-B685-3F4BFF710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0660" y="3657718"/>
            <a:ext cx="1063563" cy="75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2599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75B4F6-ADF2-416F-B4E3-6FD2B9F5B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135"/>
            <a:ext cx="10515600" cy="1761490"/>
          </a:xfrm>
        </p:spPr>
        <p:txBody>
          <a:bodyPr>
            <a:noAutofit/>
          </a:bodyPr>
          <a:lstStyle/>
          <a:p>
            <a:pPr algn="just"/>
            <a:r>
              <a:rPr lang="it-IT" sz="1400" b="1" dirty="0">
                <a:latin typeface="Abadi" panose="020B0604020104020204" pitchFamily="34" charset="0"/>
              </a:rPr>
              <a:t>Sono state 211.319 le assunzioni in Liguria attraverso le viarie tipologie di contratto di lavoro dipendente nel settore privato; l’aumento sull’anno precedente è di 24.028 contratti pari al +12,8%. Rispetto al 2019 «</a:t>
            </a:r>
            <a:r>
              <a:rPr lang="it-IT" sz="1400" b="1" dirty="0" err="1">
                <a:latin typeface="Abadi" panose="020B0604020104020204" pitchFamily="34" charset="0"/>
              </a:rPr>
              <a:t>pre</a:t>
            </a:r>
            <a:r>
              <a:rPr lang="it-IT" sz="1400" b="1" dirty="0">
                <a:latin typeface="Abadi" panose="020B0604020104020204" pitchFamily="34" charset="0"/>
              </a:rPr>
              <a:t>-pandemia» l’incremento è però molto più contenuto (+1,9%).</a:t>
            </a:r>
            <a:br>
              <a:rPr lang="it-IT" sz="1400" b="1" dirty="0">
                <a:latin typeface="Abadi" panose="020B0604020104020204" pitchFamily="34" charset="0"/>
              </a:rPr>
            </a:br>
            <a:r>
              <a:rPr lang="it-IT" sz="1400" b="1" dirty="0">
                <a:latin typeface="Abadi" panose="020B0604020104020204" pitchFamily="34" charset="0"/>
              </a:rPr>
              <a:t>Solo il 12,5% delle nuove assunzioni è avvenuto attraverso contratti stabili ed il contratto a termine è in tutte le province la tipologia più utilizzata seguita dal lavoro a chiamata e da quello stagionale.</a:t>
            </a:r>
            <a:br>
              <a:rPr lang="it-IT" sz="1400" b="1" dirty="0">
                <a:latin typeface="Abadi" panose="020B0604020104020204" pitchFamily="34" charset="0"/>
              </a:rPr>
            </a:br>
            <a:r>
              <a:rPr lang="it-IT" sz="1400" b="1" dirty="0">
                <a:latin typeface="Abadi" panose="020B0604020104020204" pitchFamily="34" charset="0"/>
              </a:rPr>
              <a:t>Genova rappresenta il 55% delle assunzioni complessive della Liguria seguita da Savona, Spezia e Imperia.</a:t>
            </a: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2BEABA87-B27F-440B-960B-B468BA456B16}"/>
              </a:ext>
            </a:extLst>
          </p:cNvPr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838199" y="1825625"/>
          <a:ext cx="5060576" cy="2225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65144">
                  <a:extLst>
                    <a:ext uri="{9D8B030D-6E8A-4147-A177-3AD203B41FA5}">
                      <a16:colId xmlns:a16="http://schemas.microsoft.com/office/drawing/2014/main" val="3639189132"/>
                    </a:ext>
                  </a:extLst>
                </a:gridCol>
                <a:gridCol w="1265144">
                  <a:extLst>
                    <a:ext uri="{9D8B030D-6E8A-4147-A177-3AD203B41FA5}">
                      <a16:colId xmlns:a16="http://schemas.microsoft.com/office/drawing/2014/main" val="4061688109"/>
                    </a:ext>
                  </a:extLst>
                </a:gridCol>
                <a:gridCol w="1265144">
                  <a:extLst>
                    <a:ext uri="{9D8B030D-6E8A-4147-A177-3AD203B41FA5}">
                      <a16:colId xmlns:a16="http://schemas.microsoft.com/office/drawing/2014/main" val="1782443367"/>
                    </a:ext>
                  </a:extLst>
                </a:gridCol>
                <a:gridCol w="1265144">
                  <a:extLst>
                    <a:ext uri="{9D8B030D-6E8A-4147-A177-3AD203B41FA5}">
                      <a16:colId xmlns:a16="http://schemas.microsoft.com/office/drawing/2014/main" val="36090473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 assunzioni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2019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2021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2022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12855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GE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117389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101022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116202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41277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IM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25473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22826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25263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00603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SP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27809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28058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31424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32105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SV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36661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35385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38430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316493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LIGURIA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207332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187291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211319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727660"/>
                  </a:ext>
                </a:extLst>
              </a:tr>
            </a:tbl>
          </a:graphicData>
        </a:graphic>
      </p:graphicFrame>
      <p:graphicFrame>
        <p:nvGraphicFramePr>
          <p:cNvPr id="5" name="Segnaposto contenuto 4">
            <a:extLst>
              <a:ext uri="{FF2B5EF4-FFF2-40B4-BE49-F238E27FC236}">
                <a16:creationId xmlns:a16="http://schemas.microsoft.com/office/drawing/2014/main" id="{048E9382-7DC7-483A-BFA6-8E3CEB585430}"/>
              </a:ext>
            </a:extLst>
          </p:cNvPr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6172200" y="1825625"/>
          <a:ext cx="5181603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229">
                  <a:extLst>
                    <a:ext uri="{9D8B030D-6E8A-4147-A177-3AD203B41FA5}">
                      <a16:colId xmlns:a16="http://schemas.microsoft.com/office/drawing/2014/main" val="2763173988"/>
                    </a:ext>
                  </a:extLst>
                </a:gridCol>
                <a:gridCol w="740229">
                  <a:extLst>
                    <a:ext uri="{9D8B030D-6E8A-4147-A177-3AD203B41FA5}">
                      <a16:colId xmlns:a16="http://schemas.microsoft.com/office/drawing/2014/main" val="3070970050"/>
                    </a:ext>
                  </a:extLst>
                </a:gridCol>
                <a:gridCol w="740229">
                  <a:extLst>
                    <a:ext uri="{9D8B030D-6E8A-4147-A177-3AD203B41FA5}">
                      <a16:colId xmlns:a16="http://schemas.microsoft.com/office/drawing/2014/main" val="1968967291"/>
                    </a:ext>
                  </a:extLst>
                </a:gridCol>
                <a:gridCol w="740229">
                  <a:extLst>
                    <a:ext uri="{9D8B030D-6E8A-4147-A177-3AD203B41FA5}">
                      <a16:colId xmlns:a16="http://schemas.microsoft.com/office/drawing/2014/main" val="2285219930"/>
                    </a:ext>
                  </a:extLst>
                </a:gridCol>
                <a:gridCol w="740229">
                  <a:extLst>
                    <a:ext uri="{9D8B030D-6E8A-4147-A177-3AD203B41FA5}">
                      <a16:colId xmlns:a16="http://schemas.microsoft.com/office/drawing/2014/main" val="3102898423"/>
                    </a:ext>
                  </a:extLst>
                </a:gridCol>
                <a:gridCol w="740229">
                  <a:extLst>
                    <a:ext uri="{9D8B030D-6E8A-4147-A177-3AD203B41FA5}">
                      <a16:colId xmlns:a16="http://schemas.microsoft.com/office/drawing/2014/main" val="932529187"/>
                    </a:ext>
                  </a:extLst>
                </a:gridCol>
                <a:gridCol w="740229">
                  <a:extLst>
                    <a:ext uri="{9D8B030D-6E8A-4147-A177-3AD203B41FA5}">
                      <a16:colId xmlns:a16="http://schemas.microsoft.com/office/drawing/2014/main" val="7468015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1" u="none" strike="noStrike" dirty="0" err="1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inc</a:t>
                      </a:r>
                      <a:r>
                        <a:rPr lang="it-IT" sz="1100" b="1" i="1" u="none" strike="noStrike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. % su totale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1" u="none" strike="noStrike" dirty="0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</a:rPr>
                        <a:t>CTI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1" u="none" strike="noStrike" dirty="0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</a:rPr>
                        <a:t>CTD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1" u="none" strike="noStrike" dirty="0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</a:rPr>
                        <a:t>APPR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1" u="none" strike="noStrike" dirty="0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</a:rPr>
                        <a:t>STAG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1" u="none" strike="noStrike" dirty="0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</a:rPr>
                        <a:t>SOMM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1" u="none" strike="noStrike" dirty="0"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</a:rPr>
                        <a:t>INTM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21798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Arial Black" panose="020B0A04020102020204" pitchFamily="34" charset="0"/>
                        </a:rPr>
                        <a:t>GE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Arial Black" panose="020B0A04020102020204" pitchFamily="34" charset="0"/>
                        </a:rPr>
                        <a:t>13,6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48,7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Arial Black" panose="020B0A04020102020204" pitchFamily="34" charset="0"/>
                        </a:rPr>
                        <a:t>5,5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70C0"/>
                          </a:solidFill>
                          <a:effectLst/>
                          <a:latin typeface="Arial Black" panose="020B0A04020102020204" pitchFamily="34" charset="0"/>
                        </a:rPr>
                        <a:t>6,1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70C0"/>
                          </a:solidFill>
                          <a:effectLst/>
                          <a:latin typeface="Arial Black" panose="020B0A04020102020204" pitchFamily="34" charset="0"/>
                        </a:rPr>
                        <a:t>11,7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70C0"/>
                          </a:solidFill>
                          <a:effectLst/>
                          <a:latin typeface="Arial Black" panose="020B0A04020102020204" pitchFamily="34" charset="0"/>
                        </a:rPr>
                        <a:t>14,3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750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Arial Black" panose="020B0A04020102020204" pitchFamily="34" charset="0"/>
                        </a:rPr>
                        <a:t>IM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70C0"/>
                          </a:solidFill>
                          <a:effectLst/>
                          <a:latin typeface="Arial Black" panose="020B0A04020102020204" pitchFamily="34" charset="0"/>
                        </a:rPr>
                        <a:t>11,7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70C0"/>
                          </a:solidFill>
                          <a:effectLst/>
                          <a:latin typeface="Arial Black" panose="020B0A04020102020204" pitchFamily="34" charset="0"/>
                        </a:rPr>
                        <a:t>38,1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Arial Black" panose="020B0A04020102020204" pitchFamily="34" charset="0"/>
                        </a:rPr>
                        <a:t>6,7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Arial Black" panose="020B0A04020102020204" pitchFamily="34" charset="0"/>
                        </a:rPr>
                        <a:t>24,4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6,8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70C0"/>
                          </a:solidFill>
                          <a:effectLst/>
                          <a:latin typeface="Arial Black" panose="020B0A04020102020204" pitchFamily="34" charset="0"/>
                        </a:rPr>
                        <a:t>12,4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25523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Arial Black" panose="020B0A04020102020204" pitchFamily="34" charset="0"/>
                        </a:rPr>
                        <a:t>SP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70C0"/>
                          </a:solidFill>
                          <a:effectLst/>
                          <a:latin typeface="Arial Black" panose="020B0A04020102020204" pitchFamily="34" charset="0"/>
                        </a:rPr>
                        <a:t>12,0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70C0"/>
                          </a:solidFill>
                          <a:effectLst/>
                          <a:latin typeface="Arial Black" panose="020B0A04020102020204" pitchFamily="34" charset="0"/>
                        </a:rPr>
                        <a:t>40,6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70C0"/>
                          </a:solidFill>
                          <a:effectLst/>
                          <a:latin typeface="Arial Black" panose="020B0A04020102020204" pitchFamily="34" charset="0"/>
                        </a:rPr>
                        <a:t>5,5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Arial Black" panose="020B0A04020102020204" pitchFamily="34" charset="0"/>
                        </a:rPr>
                        <a:t>16,1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Arial Black" panose="020B0A04020102020204" pitchFamily="34" charset="0"/>
                        </a:rPr>
                        <a:t>8,4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17,3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891103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Arial Black" panose="020B0A04020102020204" pitchFamily="34" charset="0"/>
                        </a:rPr>
                        <a:t>SV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10,2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70C0"/>
                          </a:solidFill>
                          <a:effectLst/>
                          <a:latin typeface="Arial Black" panose="020B0A04020102020204" pitchFamily="34" charset="0"/>
                        </a:rPr>
                        <a:t>35,0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4,1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26,1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Arial Black" panose="020B0A04020102020204" pitchFamily="34" charset="0"/>
                        </a:rPr>
                        <a:t>8,7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0070C0"/>
                          </a:solidFill>
                          <a:effectLst/>
                          <a:latin typeface="Arial Black" panose="020B0A04020102020204" pitchFamily="34" charset="0"/>
                        </a:rPr>
                        <a:t>15,9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11131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LIG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12,5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43,8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5,4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13,4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10,1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14,8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442341"/>
                  </a:ext>
                </a:extLst>
              </a:tr>
            </a:tbl>
          </a:graphicData>
        </a:graphic>
      </p:graphicFrame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38E21E8B-7BD8-486A-8C5F-A0A6D473E63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172197" y="4050665"/>
          <a:ext cx="518160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Immagine 8">
            <a:extLst>
              <a:ext uri="{FF2B5EF4-FFF2-40B4-BE49-F238E27FC236}">
                <a16:creationId xmlns:a16="http://schemas.microsoft.com/office/drawing/2014/main" id="{AAE21733-5A78-4B96-9F56-B4630E9BE3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0118" cy="602374"/>
          </a:xfrm>
          <a:prstGeom prst="rect">
            <a:avLst/>
          </a:prstGeom>
        </p:spPr>
      </p:pic>
      <p:graphicFrame>
        <p:nvGraphicFramePr>
          <p:cNvPr id="10" name="Grafico 9">
            <a:extLst>
              <a:ext uri="{FF2B5EF4-FFF2-40B4-BE49-F238E27FC236}">
                <a16:creationId xmlns:a16="http://schemas.microsoft.com/office/drawing/2014/main" id="{D7657F62-90B3-4C91-8FA9-4F65DD8C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38196" y="4050665"/>
          <a:ext cx="506057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392060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C304418-E055-4362-B3E9-26CFAF6E5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925" y="104775"/>
            <a:ext cx="11576115" cy="1585913"/>
          </a:xfrm>
        </p:spPr>
        <p:txBody>
          <a:bodyPr>
            <a:noAutofit/>
          </a:bodyPr>
          <a:lstStyle/>
          <a:p>
            <a:pPr algn="just"/>
            <a:r>
              <a:rPr lang="it-IT" sz="2000" dirty="0">
                <a:highlight>
                  <a:srgbClr val="FFFF00"/>
                </a:highlight>
              </a:rPr>
              <a:t>Le assunzioni part-time in Liguria/1</a:t>
            </a:r>
            <a:r>
              <a:rPr lang="it-IT" sz="2000" dirty="0"/>
              <a:t>: l’incidenza delle assunzioni è molto differente a seconda del sesso della persona assunta; infatti se per i maschi solo 1 su 4 ha un contratto a tempo parziale, per </a:t>
            </a:r>
            <a:r>
              <a:rPr lang="it-IT" sz="2000" b="1" dirty="0">
                <a:highlight>
                  <a:srgbClr val="FFFF00"/>
                </a:highlight>
              </a:rPr>
              <a:t>una femmina è invece quasi 1 su 2.</a:t>
            </a:r>
            <a:r>
              <a:rPr lang="it-IT" sz="2000" dirty="0"/>
              <a:t> Inoltre abbiamo distanze molto marcate tra le province; </a:t>
            </a:r>
            <a:r>
              <a:rPr lang="it-IT" sz="2000" dirty="0">
                <a:highlight>
                  <a:srgbClr val="FFFF00"/>
                </a:highlight>
              </a:rPr>
              <a:t>SV</a:t>
            </a:r>
            <a:r>
              <a:rPr lang="it-IT" sz="2000" dirty="0"/>
              <a:t> ha il livello maggiore in totale con un’incidenza del 41,8% (</a:t>
            </a:r>
            <a:r>
              <a:rPr lang="it-IT" sz="2000" dirty="0">
                <a:highlight>
                  <a:srgbClr val="FFFF00"/>
                </a:highlight>
              </a:rPr>
              <a:t>GE</a:t>
            </a:r>
            <a:r>
              <a:rPr lang="it-IT" sz="2000" dirty="0"/>
              <a:t> il più basso col 30,3%) ma anche quello maschile col 32,7%. </a:t>
            </a:r>
            <a:r>
              <a:rPr lang="it-IT" sz="2000" dirty="0">
                <a:highlight>
                  <a:srgbClr val="FFFF00"/>
                </a:highlight>
              </a:rPr>
              <a:t>La Spezia </a:t>
            </a:r>
            <a:r>
              <a:rPr lang="it-IT" sz="2000" dirty="0"/>
              <a:t>ha invece il livello più elevato del part-time femminile con uno stratosferico 58,2% (GE il più basso con il 43,6%)</a:t>
            </a: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C249AB15-B439-440C-9639-BF2E1493DFB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13780665"/>
              </p:ext>
            </p:extLst>
          </p:nvPr>
        </p:nvGraphicFramePr>
        <p:xfrm>
          <a:off x="838199" y="1941922"/>
          <a:ext cx="5076826" cy="4823115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1622425">
                  <a:extLst>
                    <a:ext uri="{9D8B030D-6E8A-4147-A177-3AD203B41FA5}">
                      <a16:colId xmlns:a16="http://schemas.microsoft.com/office/drawing/2014/main" val="4068793383"/>
                    </a:ext>
                  </a:extLst>
                </a:gridCol>
                <a:gridCol w="1622425">
                  <a:extLst>
                    <a:ext uri="{9D8B030D-6E8A-4147-A177-3AD203B41FA5}">
                      <a16:colId xmlns:a16="http://schemas.microsoft.com/office/drawing/2014/main" val="2066875438"/>
                    </a:ext>
                  </a:extLst>
                </a:gridCol>
                <a:gridCol w="1831976">
                  <a:extLst>
                    <a:ext uri="{9D8B030D-6E8A-4147-A177-3AD203B41FA5}">
                      <a16:colId xmlns:a16="http://schemas.microsoft.com/office/drawing/2014/main" val="613009300"/>
                    </a:ext>
                  </a:extLst>
                </a:gridCol>
              </a:tblGrid>
              <a:tr h="300713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INCIDENZA % P/T su totale assunzioni 2022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5652371"/>
                  </a:ext>
                </a:extLst>
              </a:tr>
              <a:tr h="30071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GE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M 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1" u="none" strike="noStrike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20,7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2476311"/>
                  </a:ext>
                </a:extLst>
              </a:tr>
              <a:tr h="30071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F 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1" u="none" strike="noStrike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43,6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8539981"/>
                  </a:ext>
                </a:extLst>
              </a:tr>
              <a:tr h="30071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Arial Black" panose="020B0A04020102020204" pitchFamily="34" charset="0"/>
                        </a:rPr>
                        <a:t>Totale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1" u="none" strike="noStrike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30,3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377178"/>
                  </a:ext>
                </a:extLst>
              </a:tr>
              <a:tr h="30071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IM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M 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1" u="none" strike="noStrike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30,7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068327"/>
                  </a:ext>
                </a:extLst>
              </a:tr>
              <a:tr h="30071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F 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1" u="none" strike="noStrike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52,8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647008"/>
                  </a:ext>
                </a:extLst>
              </a:tr>
              <a:tr h="30071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Arial Black" panose="020B0A04020102020204" pitchFamily="34" charset="0"/>
                        </a:rPr>
                        <a:t>Totale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1" u="none" strike="noStrike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40,8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795057"/>
                  </a:ext>
                </a:extLst>
              </a:tr>
              <a:tr h="30071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SP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M 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1" u="none" strike="noStrike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27,3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638925"/>
                  </a:ext>
                </a:extLst>
              </a:tr>
              <a:tr h="30071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 Black" panose="020B0A04020102020204" pitchFamily="34" charset="0"/>
                        </a:rPr>
                        <a:t>F 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1" u="none" strike="noStrike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rial Black" panose="020B0A04020102020204" pitchFamily="34" charset="0"/>
                        </a:rPr>
                        <a:t>58,2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914830"/>
                  </a:ext>
                </a:extLst>
              </a:tr>
              <a:tr h="30071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Arial Black" panose="020B0A04020102020204" pitchFamily="34" charset="0"/>
                        </a:rPr>
                        <a:t>Totale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1" u="none" strike="noStrike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40,5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703647"/>
                  </a:ext>
                </a:extLst>
              </a:tr>
              <a:tr h="30071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SV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 Black" panose="020B0A04020102020204" pitchFamily="34" charset="0"/>
                        </a:rPr>
                        <a:t>M 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1" u="none" strike="noStrike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rial Black" panose="020B0A04020102020204" pitchFamily="34" charset="0"/>
                        </a:rPr>
                        <a:t>32,7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1192181"/>
                  </a:ext>
                </a:extLst>
              </a:tr>
              <a:tr h="30071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F 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1" u="none" strike="noStrike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52,8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328815"/>
                  </a:ext>
                </a:extLst>
              </a:tr>
              <a:tr h="30071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70C0"/>
                          </a:solidFill>
                          <a:effectLst/>
                          <a:highlight>
                            <a:srgbClr val="FFFF00"/>
                          </a:highlight>
                          <a:latin typeface="Arial Black" panose="020B0A04020102020204" pitchFamily="34" charset="0"/>
                        </a:rPr>
                        <a:t>Totale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1" u="none" strike="noStrike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rial Black" panose="020B0A04020102020204" pitchFamily="34" charset="0"/>
                        </a:rPr>
                        <a:t>41,8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1590651"/>
                  </a:ext>
                </a:extLst>
              </a:tr>
              <a:tr h="30071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LIGURIA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M 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1" u="none" strike="noStrike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24,9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5560345"/>
                  </a:ext>
                </a:extLst>
              </a:tr>
              <a:tr h="30071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F 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1" u="none" strike="noStrike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48,5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231040"/>
                  </a:ext>
                </a:extLst>
              </a:tr>
              <a:tr h="3050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Totale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35,2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0611198"/>
                  </a:ext>
                </a:extLst>
              </a:tr>
            </a:tbl>
          </a:graphicData>
        </a:graphic>
      </p:graphicFrame>
      <p:graphicFrame>
        <p:nvGraphicFramePr>
          <p:cNvPr id="5" name="Segnaposto contenuto 4">
            <a:extLst>
              <a:ext uri="{FF2B5EF4-FFF2-40B4-BE49-F238E27FC236}">
                <a16:creationId xmlns:a16="http://schemas.microsoft.com/office/drawing/2014/main" id="{639AE11D-A7E9-4CE5-B804-5C5AC2E5B69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15675692"/>
              </p:ext>
            </p:extLst>
          </p:nvPr>
        </p:nvGraphicFramePr>
        <p:xfrm>
          <a:off x="6172200" y="1941922"/>
          <a:ext cx="5181600" cy="4811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Immagine 6">
            <a:extLst>
              <a:ext uri="{FF2B5EF4-FFF2-40B4-BE49-F238E27FC236}">
                <a16:creationId xmlns:a16="http://schemas.microsoft.com/office/drawing/2014/main" id="{C2120FAD-976B-4593-B891-26AAF3CBEF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7450"/>
            <a:ext cx="843235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0565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4099CDA0-B056-4ADA-8D38-207776909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899" y="66675"/>
            <a:ext cx="11363325" cy="1624014"/>
          </a:xfrm>
        </p:spPr>
        <p:txBody>
          <a:bodyPr>
            <a:noAutofit/>
          </a:bodyPr>
          <a:lstStyle/>
          <a:p>
            <a:pPr algn="ctr"/>
            <a:r>
              <a:rPr lang="it-IT" sz="2000" cap="none" dirty="0">
                <a:latin typeface="+mn-lt"/>
              </a:rPr>
              <a:t>le </a:t>
            </a:r>
            <a:r>
              <a:rPr lang="it-IT" sz="2000" cap="none" dirty="0">
                <a:highlight>
                  <a:srgbClr val="FFFF00"/>
                </a:highlight>
                <a:latin typeface="+mn-lt"/>
              </a:rPr>
              <a:t>cessazioni per provincia </a:t>
            </a:r>
            <a:r>
              <a:rPr lang="it-IT" sz="2000" cap="none" dirty="0">
                <a:latin typeface="+mn-lt"/>
              </a:rPr>
              <a:t>sono in aumento sul 2021 anche se in maniera diseguale; rispetto al 2019 GENOVA e IMPERIA sono addirittura in calo mentre SAVONA segna un aumento del +3,9% e SPEZIA addirittura +14,5%.</a:t>
            </a:r>
            <a:br>
              <a:rPr lang="it-IT" sz="2000" cap="none" dirty="0">
                <a:latin typeface="+mn-lt"/>
              </a:rPr>
            </a:br>
            <a:r>
              <a:rPr lang="it-IT" sz="2000" cap="none" dirty="0">
                <a:latin typeface="+mn-lt"/>
              </a:rPr>
              <a:t>l’incidenza in </a:t>
            </a:r>
            <a:r>
              <a:rPr lang="it-IT" sz="2000" cap="none" dirty="0" err="1">
                <a:latin typeface="+mn-lt"/>
              </a:rPr>
              <a:t>liguria</a:t>
            </a:r>
            <a:r>
              <a:rPr lang="it-IT" sz="2000" cap="none" dirty="0">
                <a:latin typeface="+mn-lt"/>
              </a:rPr>
              <a:t> delle </a:t>
            </a:r>
            <a:r>
              <a:rPr lang="it-IT" sz="2000" b="1" cap="none" dirty="0">
                <a:highlight>
                  <a:srgbClr val="FFFF00"/>
                </a:highlight>
                <a:latin typeface="+mn-lt"/>
              </a:rPr>
              <a:t>DIMISSIONI SUL TOTALE DELLE CESSAZIONI </a:t>
            </a:r>
            <a:r>
              <a:rPr lang="it-IT" sz="2000" cap="none" dirty="0">
                <a:latin typeface="+mn-lt"/>
              </a:rPr>
              <a:t>di contratto nel 2022 è del </a:t>
            </a:r>
            <a:r>
              <a:rPr lang="it-IT" sz="2000" cap="none" dirty="0">
                <a:highlight>
                  <a:srgbClr val="FFFF00"/>
                </a:highlight>
                <a:latin typeface="+mn-lt"/>
              </a:rPr>
              <a:t>25,5%</a:t>
            </a:r>
            <a:r>
              <a:rPr lang="it-IT" sz="2000" cap="none" dirty="0">
                <a:latin typeface="+mn-lt"/>
              </a:rPr>
              <a:t> (una su quattro, ed era al 20,7%, una su cinque, nel 2019) </a:t>
            </a:r>
            <a:br>
              <a:rPr lang="it-IT" sz="2000" cap="none" dirty="0">
                <a:latin typeface="+mn-lt"/>
              </a:rPr>
            </a:br>
            <a:r>
              <a:rPr lang="it-IT" sz="2000" cap="none" dirty="0">
                <a:latin typeface="+mn-lt"/>
              </a:rPr>
              <a:t>e raggiunge il 26,4% a GENOVA ed il 26,1% a SPEZIA.       </a:t>
            </a:r>
            <a:r>
              <a:rPr lang="it-IT" sz="2000" b="1" cap="none" dirty="0">
                <a:solidFill>
                  <a:srgbClr val="002060"/>
                </a:solidFill>
                <a:highlight>
                  <a:srgbClr val="FFFF00"/>
                </a:highlight>
                <a:latin typeface="+mn-lt"/>
              </a:rPr>
              <a:t>Imperia è al 25,2%.</a:t>
            </a:r>
          </a:p>
        </p:txBody>
      </p:sp>
      <p:graphicFrame>
        <p:nvGraphicFramePr>
          <p:cNvPr id="7" name="Segnaposto contenuto 6">
            <a:extLst>
              <a:ext uri="{FF2B5EF4-FFF2-40B4-BE49-F238E27FC236}">
                <a16:creationId xmlns:a16="http://schemas.microsoft.com/office/drawing/2014/main" id="{67D87DAF-47AB-405E-A24F-95B8F29E5AF9}"/>
              </a:ext>
            </a:extLst>
          </p:cNvPr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6172200" y="1825625"/>
          <a:ext cx="5534024" cy="4794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7">
            <a:extLst>
              <a:ext uri="{FF2B5EF4-FFF2-40B4-BE49-F238E27FC236}">
                <a16:creationId xmlns:a16="http://schemas.microsoft.com/office/drawing/2014/main" id="{624E67C8-855E-4FFC-8957-7859C768B784}"/>
              </a:ext>
            </a:extLst>
          </p:cNvPr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342900" y="1825625"/>
          <a:ext cx="5676900" cy="4794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Immagine 8">
            <a:extLst>
              <a:ext uri="{FF2B5EF4-FFF2-40B4-BE49-F238E27FC236}">
                <a16:creationId xmlns:a16="http://schemas.microsoft.com/office/drawing/2014/main" id="{FD29A837-D2CE-4132-BEBC-27397E3929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302" y="2684463"/>
            <a:ext cx="1063110" cy="74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0506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D18F6F3A-5529-4101-8F6E-61F6A4FBB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953" y="0"/>
            <a:ext cx="10608295" cy="2093976"/>
          </a:xfrm>
        </p:spPr>
        <p:txBody>
          <a:bodyPr>
            <a:normAutofit/>
          </a:bodyPr>
          <a:lstStyle/>
          <a:p>
            <a:pPr algn="ctr"/>
            <a:r>
              <a:rPr lang="it-IT" sz="4400" dirty="0"/>
              <a:t>1°trimestre 2023: nuove attivazioni </a:t>
            </a:r>
            <a:r>
              <a:rPr lang="it-IT" sz="4400" cap="none" dirty="0"/>
              <a:t>di</a:t>
            </a:r>
            <a:r>
              <a:rPr lang="it-IT" sz="4400" dirty="0"/>
              <a:t> contratto </a:t>
            </a:r>
            <a:r>
              <a:rPr lang="it-IT" sz="4400" cap="none" dirty="0"/>
              <a:t>ad</a:t>
            </a:r>
            <a:r>
              <a:rPr lang="it-IT" sz="4400" dirty="0"/>
              <a:t> Imperia 5.713 </a:t>
            </a:r>
            <a:r>
              <a:rPr lang="it-IT" sz="4400" dirty="0">
                <a:solidFill>
                  <a:srgbClr val="FF0000"/>
                </a:solidFill>
              </a:rPr>
              <a:t>(+656 / +13% su 1°T.’22)</a:t>
            </a:r>
            <a:br>
              <a:rPr lang="it-IT" sz="4400" dirty="0">
                <a:solidFill>
                  <a:srgbClr val="FF0000"/>
                </a:solidFill>
              </a:rPr>
            </a:br>
            <a:r>
              <a:rPr lang="it-IT" sz="3600" dirty="0"/>
              <a:t>incremento maggiore in </a:t>
            </a:r>
            <a:r>
              <a:rPr lang="it-IT" sz="3600" dirty="0" err="1"/>
              <a:t>liguria</a:t>
            </a:r>
            <a:r>
              <a:rPr lang="it-IT" sz="3600" dirty="0"/>
              <a:t> sul 2022 e +10,3% sul 2019</a:t>
            </a:r>
            <a:endParaRPr lang="it-IT" dirty="0"/>
          </a:p>
        </p:txBody>
      </p:sp>
      <p:graphicFrame>
        <p:nvGraphicFramePr>
          <p:cNvPr id="7" name="Segnaposto contenuto 6">
            <a:extLst>
              <a:ext uri="{FF2B5EF4-FFF2-40B4-BE49-F238E27FC236}">
                <a16:creationId xmlns:a16="http://schemas.microsoft.com/office/drawing/2014/main" id="{5747BCD4-C945-4551-8C5F-1047F48A5F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2094737"/>
              </p:ext>
            </p:extLst>
          </p:nvPr>
        </p:nvGraphicFramePr>
        <p:xfrm>
          <a:off x="471340" y="2120899"/>
          <a:ext cx="10657035" cy="4495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2989">
                  <a:extLst>
                    <a:ext uri="{9D8B030D-6E8A-4147-A177-3AD203B41FA5}">
                      <a16:colId xmlns:a16="http://schemas.microsoft.com/office/drawing/2014/main" val="3291284073"/>
                    </a:ext>
                  </a:extLst>
                </a:gridCol>
                <a:gridCol w="716766">
                  <a:extLst>
                    <a:ext uri="{9D8B030D-6E8A-4147-A177-3AD203B41FA5}">
                      <a16:colId xmlns:a16="http://schemas.microsoft.com/office/drawing/2014/main" val="2964402429"/>
                    </a:ext>
                  </a:extLst>
                </a:gridCol>
                <a:gridCol w="670560">
                  <a:extLst>
                    <a:ext uri="{9D8B030D-6E8A-4147-A177-3AD203B41FA5}">
                      <a16:colId xmlns:a16="http://schemas.microsoft.com/office/drawing/2014/main" val="4289629428"/>
                    </a:ext>
                  </a:extLst>
                </a:gridCol>
                <a:gridCol w="670560">
                  <a:extLst>
                    <a:ext uri="{9D8B030D-6E8A-4147-A177-3AD203B41FA5}">
                      <a16:colId xmlns:a16="http://schemas.microsoft.com/office/drawing/2014/main" val="1476063252"/>
                    </a:ext>
                  </a:extLst>
                </a:gridCol>
                <a:gridCol w="670560">
                  <a:extLst>
                    <a:ext uri="{9D8B030D-6E8A-4147-A177-3AD203B41FA5}">
                      <a16:colId xmlns:a16="http://schemas.microsoft.com/office/drawing/2014/main" val="1849155492"/>
                    </a:ext>
                  </a:extLst>
                </a:gridCol>
                <a:gridCol w="670560">
                  <a:extLst>
                    <a:ext uri="{9D8B030D-6E8A-4147-A177-3AD203B41FA5}">
                      <a16:colId xmlns:a16="http://schemas.microsoft.com/office/drawing/2014/main" val="1740764653"/>
                    </a:ext>
                  </a:extLst>
                </a:gridCol>
                <a:gridCol w="670560">
                  <a:extLst>
                    <a:ext uri="{9D8B030D-6E8A-4147-A177-3AD203B41FA5}">
                      <a16:colId xmlns:a16="http://schemas.microsoft.com/office/drawing/2014/main" val="3401139474"/>
                    </a:ext>
                  </a:extLst>
                </a:gridCol>
                <a:gridCol w="670560">
                  <a:extLst>
                    <a:ext uri="{9D8B030D-6E8A-4147-A177-3AD203B41FA5}">
                      <a16:colId xmlns:a16="http://schemas.microsoft.com/office/drawing/2014/main" val="3247159909"/>
                    </a:ext>
                  </a:extLst>
                </a:gridCol>
                <a:gridCol w="670560">
                  <a:extLst>
                    <a:ext uri="{9D8B030D-6E8A-4147-A177-3AD203B41FA5}">
                      <a16:colId xmlns:a16="http://schemas.microsoft.com/office/drawing/2014/main" val="3067294933"/>
                    </a:ext>
                  </a:extLst>
                </a:gridCol>
                <a:gridCol w="670560">
                  <a:extLst>
                    <a:ext uri="{9D8B030D-6E8A-4147-A177-3AD203B41FA5}">
                      <a16:colId xmlns:a16="http://schemas.microsoft.com/office/drawing/2014/main" val="4128942207"/>
                    </a:ext>
                  </a:extLst>
                </a:gridCol>
                <a:gridCol w="670560">
                  <a:extLst>
                    <a:ext uri="{9D8B030D-6E8A-4147-A177-3AD203B41FA5}">
                      <a16:colId xmlns:a16="http://schemas.microsoft.com/office/drawing/2014/main" val="303777912"/>
                    </a:ext>
                  </a:extLst>
                </a:gridCol>
                <a:gridCol w="670560">
                  <a:extLst>
                    <a:ext uri="{9D8B030D-6E8A-4147-A177-3AD203B41FA5}">
                      <a16:colId xmlns:a16="http://schemas.microsoft.com/office/drawing/2014/main" val="2928848139"/>
                    </a:ext>
                  </a:extLst>
                </a:gridCol>
                <a:gridCol w="670560">
                  <a:extLst>
                    <a:ext uri="{9D8B030D-6E8A-4147-A177-3AD203B41FA5}">
                      <a16:colId xmlns:a16="http://schemas.microsoft.com/office/drawing/2014/main" val="114969632"/>
                    </a:ext>
                  </a:extLst>
                </a:gridCol>
                <a:gridCol w="670560">
                  <a:extLst>
                    <a:ext uri="{9D8B030D-6E8A-4147-A177-3AD203B41FA5}">
                      <a16:colId xmlns:a16="http://schemas.microsoft.com/office/drawing/2014/main" val="2691675143"/>
                    </a:ext>
                  </a:extLst>
                </a:gridCol>
                <a:gridCol w="670560">
                  <a:extLst>
                    <a:ext uri="{9D8B030D-6E8A-4147-A177-3AD203B41FA5}">
                      <a16:colId xmlns:a16="http://schemas.microsoft.com/office/drawing/2014/main" val="765990335"/>
                    </a:ext>
                  </a:extLst>
                </a:gridCol>
              </a:tblGrid>
              <a:tr h="74917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CTI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CTD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APPR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STAG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SOMM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INTM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M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F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ITA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STR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PT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FT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VAR.%'22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VAR.%'19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3732474"/>
                  </a:ext>
                </a:extLst>
              </a:tr>
              <a:tr h="74917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2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ova" panose="020B0504020202020204" pitchFamily="34" charset="0"/>
                        </a:rPr>
                        <a:t>GE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 Nova" panose="020B0504020202020204" pitchFamily="34" charset="0"/>
                        </a:rPr>
                        <a:t>16,7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 Nova" panose="020B0504020202020204" pitchFamily="34" charset="0"/>
                        </a:rPr>
                        <a:t>45,6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6,4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5,8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 Nova" panose="020B0504020202020204" pitchFamily="34" charset="0"/>
                        </a:rPr>
                        <a:t>11,9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13,6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>
                          <a:solidFill>
                            <a:srgbClr val="00B050"/>
                          </a:solidFill>
                          <a:effectLst/>
                          <a:latin typeface="Arial Nova" panose="020B0504020202020204" pitchFamily="34" charset="0"/>
                        </a:rPr>
                        <a:t>58,6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41,4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66,8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33,2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28,9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>
                          <a:solidFill>
                            <a:srgbClr val="00B050"/>
                          </a:solidFill>
                          <a:effectLst/>
                          <a:latin typeface="Arial Nova" panose="020B0504020202020204" pitchFamily="34" charset="0"/>
                        </a:rPr>
                        <a:t>71,1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1" u="none" strike="noStrike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-5,4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1" u="none" strike="noStrike" dirty="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-6,5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0929211"/>
                  </a:ext>
                </a:extLst>
              </a:tr>
              <a:tr h="74917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2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ova" panose="020B0504020202020204" pitchFamily="34" charset="0"/>
                        </a:rPr>
                        <a:t>IM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13,4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41,2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 Nova" panose="020B0504020202020204" pitchFamily="34" charset="0"/>
                        </a:rPr>
                        <a:t>7,9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17,4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7,8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12,3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53,9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 Nova" panose="020B0504020202020204" pitchFamily="34" charset="0"/>
                        </a:rPr>
                        <a:t>46,1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67,3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32,7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36,9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63,1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ova" panose="020B0504020202020204" pitchFamily="34" charset="0"/>
                        </a:rPr>
                        <a:t>+13,0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ova" panose="020B0504020202020204" pitchFamily="34" charset="0"/>
                        </a:rPr>
                        <a:t>+10,3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9877484"/>
                  </a:ext>
                </a:extLst>
              </a:tr>
              <a:tr h="74917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2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ova" panose="020B0504020202020204" pitchFamily="34" charset="0"/>
                        </a:rPr>
                        <a:t>SP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14,0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39,0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5,8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15,6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8,8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 Nova" panose="020B0504020202020204" pitchFamily="34" charset="0"/>
                        </a:rPr>
                        <a:t>16,8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55,5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44,5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65,5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 Nova" panose="020B0504020202020204" pitchFamily="34" charset="0"/>
                        </a:rPr>
                        <a:t>34,5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35,6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64,4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+2,4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+15,7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954912"/>
                  </a:ext>
                </a:extLst>
              </a:tr>
              <a:tr h="74917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2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ova" panose="020B0504020202020204" pitchFamily="34" charset="0"/>
                        </a:rPr>
                        <a:t>SV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14,5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36,8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4,6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>
                          <a:solidFill>
                            <a:srgbClr val="00B050"/>
                          </a:solidFill>
                          <a:effectLst/>
                          <a:latin typeface="Arial Nova" panose="020B0504020202020204" pitchFamily="34" charset="0"/>
                        </a:rPr>
                        <a:t>19,7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11,3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13,1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55,4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44,6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 Nova" panose="020B0504020202020204" pitchFamily="34" charset="0"/>
                        </a:rPr>
                        <a:t>72,0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28,0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 Nova" panose="020B0504020202020204" pitchFamily="34" charset="0"/>
                        </a:rPr>
                        <a:t>37,2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62,8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+4,4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+8,2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3602952"/>
                  </a:ext>
                </a:extLst>
              </a:tr>
              <a:tr h="74917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4400" b="1" i="0" u="none" strike="noStrike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ova" panose="020B0504020202020204" pitchFamily="34" charset="0"/>
                        </a:rPr>
                        <a:t>LIG</a:t>
                      </a:r>
                      <a:endParaRPr lang="it-IT" sz="3600" b="1" i="0" u="none" strike="noStrike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ova" panose="020B05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>
                          <a:solidFill>
                            <a:srgbClr val="0070C0"/>
                          </a:solidFill>
                          <a:effectLst/>
                          <a:latin typeface="Arial Nova" panose="020B0504020202020204" pitchFamily="34" charset="0"/>
                        </a:rPr>
                        <a:t>15,5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>
                          <a:solidFill>
                            <a:srgbClr val="0070C0"/>
                          </a:solidFill>
                          <a:effectLst/>
                          <a:latin typeface="Arial Nova" panose="020B0504020202020204" pitchFamily="34" charset="0"/>
                        </a:rPr>
                        <a:t>42,6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>
                          <a:solidFill>
                            <a:srgbClr val="0070C0"/>
                          </a:solidFill>
                          <a:effectLst/>
                          <a:latin typeface="Arial Nova" panose="020B0504020202020204" pitchFamily="34" charset="0"/>
                        </a:rPr>
                        <a:t>6,2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>
                          <a:solidFill>
                            <a:srgbClr val="0070C0"/>
                          </a:solidFill>
                          <a:effectLst/>
                          <a:latin typeface="Arial Nova" panose="020B0504020202020204" pitchFamily="34" charset="0"/>
                        </a:rPr>
                        <a:t>11,0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>
                          <a:solidFill>
                            <a:srgbClr val="0070C0"/>
                          </a:solidFill>
                          <a:effectLst/>
                          <a:latin typeface="Arial Nova" panose="020B0504020202020204" pitchFamily="34" charset="0"/>
                        </a:rPr>
                        <a:t>10,8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>
                          <a:solidFill>
                            <a:srgbClr val="0070C0"/>
                          </a:solidFill>
                          <a:effectLst/>
                          <a:latin typeface="Arial Nova" panose="020B0504020202020204" pitchFamily="34" charset="0"/>
                        </a:rPr>
                        <a:t>13,9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>
                          <a:solidFill>
                            <a:srgbClr val="0070C0"/>
                          </a:solidFill>
                          <a:effectLst/>
                          <a:latin typeface="Arial Nova" panose="020B0504020202020204" pitchFamily="34" charset="0"/>
                        </a:rPr>
                        <a:t>57,1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>
                          <a:solidFill>
                            <a:srgbClr val="0070C0"/>
                          </a:solidFill>
                          <a:effectLst/>
                          <a:latin typeface="Arial Nova" panose="020B0504020202020204" pitchFamily="34" charset="0"/>
                        </a:rPr>
                        <a:t>42,9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>
                          <a:solidFill>
                            <a:srgbClr val="0070C0"/>
                          </a:solidFill>
                          <a:effectLst/>
                          <a:latin typeface="Arial Nova" panose="020B0504020202020204" pitchFamily="34" charset="0"/>
                        </a:rPr>
                        <a:t>67,5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 Nova" panose="020B0504020202020204" pitchFamily="34" charset="0"/>
                        </a:rPr>
                        <a:t>32,5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 Nova" panose="020B0504020202020204" pitchFamily="34" charset="0"/>
                        </a:rPr>
                        <a:t>32,3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 Nova" panose="020B0504020202020204" pitchFamily="34" charset="0"/>
                        </a:rPr>
                        <a:t>67,7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1" u="none" strike="noStrike" dirty="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-0,8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1" u="none" strike="noStrike" dirty="0">
                          <a:solidFill>
                            <a:srgbClr val="0070C0"/>
                          </a:solidFill>
                          <a:effectLst/>
                          <a:latin typeface="Arial Nova" panose="020B0504020202020204" pitchFamily="34" charset="0"/>
                        </a:rPr>
                        <a:t>+0,6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63843"/>
                  </a:ext>
                </a:extLst>
              </a:tr>
            </a:tbl>
          </a:graphicData>
        </a:graphic>
      </p:graphicFrame>
      <p:pic>
        <p:nvPicPr>
          <p:cNvPr id="4" name="Immagine 3">
            <a:extLst>
              <a:ext uri="{FF2B5EF4-FFF2-40B4-BE49-F238E27FC236}">
                <a16:creationId xmlns:a16="http://schemas.microsoft.com/office/drawing/2014/main" id="{2EB63BFE-1CDF-4160-92A8-9A900ABF2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8821" y="6104918"/>
            <a:ext cx="1063563" cy="75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983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8CE6BF-65D3-4CB1-AF63-CF5641A54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58" y="0"/>
            <a:ext cx="11104774" cy="1376313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1°trimestre 2023: </a:t>
            </a:r>
            <a:r>
              <a:rPr lang="it-IT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nuove attivazioni </a:t>
            </a:r>
            <a:r>
              <a:rPr lang="it-IT" sz="3200" b="1" cap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</a:t>
            </a:r>
            <a:r>
              <a:rPr lang="it-IT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contratto</a:t>
            </a:r>
            <a:br>
              <a:rPr lang="it-IT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 </a:t>
            </a:r>
            <a:r>
              <a:rPr lang="it-IT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imperia</a:t>
            </a:r>
            <a:r>
              <a:rPr lang="it-IT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54,5% nelle imprese fino a 15 </a:t>
            </a:r>
            <a:r>
              <a:rPr lang="it-IT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dipp</a:t>
            </a:r>
            <a:r>
              <a:rPr lang="it-IT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br>
              <a:rPr lang="it-IT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per il 24,2% per ultracinquantenni</a:t>
            </a:r>
            <a:endParaRPr lang="it-IT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41C17311-FF41-4633-AB1E-AE20124AAF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3166040"/>
              </p:ext>
            </p:extLst>
          </p:nvPr>
        </p:nvGraphicFramePr>
        <p:xfrm>
          <a:off x="301658" y="1376313"/>
          <a:ext cx="11104775" cy="5326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Immagine 4">
            <a:extLst>
              <a:ext uri="{FF2B5EF4-FFF2-40B4-BE49-F238E27FC236}">
                <a16:creationId xmlns:a16="http://schemas.microsoft.com/office/drawing/2014/main" id="{D6B091ED-1D25-42CF-A5F7-71675934C0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8437" y="6104918"/>
            <a:ext cx="1063563" cy="75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514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A6B1B3-3BCE-41C1-89AA-B703023DD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11510682" cy="1995364"/>
          </a:xfrm>
        </p:spPr>
        <p:txBody>
          <a:bodyPr>
            <a:normAutofit/>
          </a:bodyPr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Denunce di infortunio sul lavoro:</a:t>
            </a:r>
            <a:br>
              <a:rPr lang="it-IT" dirty="0"/>
            </a:br>
            <a:r>
              <a:rPr lang="it-IT" sz="28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nel 2022 Imperia rappresentava il 12,2% delle denunce ed il 20,8% dei morti sul lavoro (5 su 24)</a:t>
            </a:r>
            <a:br>
              <a:rPr lang="it-IT" sz="28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2800" cap="none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 il 2017 ed il 1° semestre 2023 le denunce di infortunio con esito mortale sono state 38</a:t>
            </a:r>
            <a:endParaRPr lang="it-IT" sz="4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00CE909-7FB0-40AE-94AA-E76B279C3B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9338" y="1995365"/>
            <a:ext cx="5838544" cy="4342682"/>
          </a:xfrm>
        </p:spPr>
        <p:txBody>
          <a:bodyPr/>
          <a:lstStyle/>
          <a:p>
            <a:r>
              <a:rPr lang="it-IT" sz="2800" dirty="0">
                <a:highlight>
                  <a:srgbClr val="FFFF00"/>
                </a:highlight>
                <a:latin typeface="+mj-lt"/>
              </a:rPr>
              <a:t>DENUNCE INFORTUNIO </a:t>
            </a:r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+mj-lt"/>
              </a:rPr>
              <a:t>Gennaio&gt;Luglio 2023</a:t>
            </a:r>
          </a:p>
          <a:p>
            <a:r>
              <a:rPr lang="it-IT" b="1" dirty="0"/>
              <a:t>1.406 denunc</a:t>
            </a:r>
            <a:r>
              <a:rPr lang="it-IT" dirty="0"/>
              <a:t>e (-32,1% su G-L 2022)</a:t>
            </a:r>
          </a:p>
          <a:p>
            <a:r>
              <a:rPr lang="it-IT" dirty="0"/>
              <a:t>60% M e 40% F</a:t>
            </a:r>
          </a:p>
          <a:p>
            <a:r>
              <a:rPr lang="it-IT" dirty="0"/>
              <a:t>81% ITA e 19% STR</a:t>
            </a:r>
          </a:p>
          <a:p>
            <a:r>
              <a:rPr lang="it-IT" dirty="0"/>
              <a:t>82% in </a:t>
            </a:r>
            <a:r>
              <a:rPr lang="it-IT" dirty="0" err="1"/>
              <a:t>OdL</a:t>
            </a:r>
            <a:r>
              <a:rPr lang="it-IT" dirty="0"/>
              <a:t> e 18% in ITINERE</a:t>
            </a:r>
          </a:p>
          <a:p>
            <a:r>
              <a:rPr lang="it-IT" dirty="0"/>
              <a:t>37% 50&gt;69 anni/ 36% 30&gt;49 anni</a:t>
            </a:r>
          </a:p>
          <a:p>
            <a:r>
              <a:rPr lang="it-IT" b="1" dirty="0">
                <a:highlight>
                  <a:srgbClr val="FFFF00"/>
                </a:highlight>
              </a:rPr>
              <a:t>4 morti (+3/+300%), tutti italiani</a:t>
            </a:r>
          </a:p>
          <a:p>
            <a:r>
              <a:rPr lang="it-IT" b="1" dirty="0">
                <a:highlight>
                  <a:srgbClr val="FFFF00"/>
                </a:highlight>
              </a:rPr>
              <a:t>3 M /34, 51e 53 anni</a:t>
            </a:r>
          </a:p>
          <a:p>
            <a:r>
              <a:rPr lang="it-IT" b="1" dirty="0">
                <a:highlight>
                  <a:srgbClr val="FFFF00"/>
                </a:highlight>
              </a:rPr>
              <a:t>1 F / 46 anni</a:t>
            </a:r>
          </a:p>
          <a:p>
            <a:endParaRPr lang="it-IT" dirty="0"/>
          </a:p>
        </p:txBody>
      </p:sp>
      <p:graphicFrame>
        <p:nvGraphicFramePr>
          <p:cNvPr id="5" name="Segnaposto contenuto 4">
            <a:extLst>
              <a:ext uri="{FF2B5EF4-FFF2-40B4-BE49-F238E27FC236}">
                <a16:creationId xmlns:a16="http://schemas.microsoft.com/office/drawing/2014/main" id="{0E58D18D-35F0-4C40-856A-6E113FBE5EC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66675319"/>
              </p:ext>
            </p:extLst>
          </p:nvPr>
        </p:nvGraphicFramePr>
        <p:xfrm>
          <a:off x="457200" y="1995364"/>
          <a:ext cx="5367338" cy="4480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Immagine 5">
            <a:extLst>
              <a:ext uri="{FF2B5EF4-FFF2-40B4-BE49-F238E27FC236}">
                <a16:creationId xmlns:a16="http://schemas.microsoft.com/office/drawing/2014/main" id="{B02FB0C6-4642-46B9-BC82-BFDDCBD2C5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6045496"/>
            <a:ext cx="1147482" cy="81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0844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0A7C4F-324E-40DA-935D-A8CBF9F4F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002060"/>
                </a:solidFill>
              </a:rPr>
              <a:t>+2,7% sul 2°t.2022    </a:t>
            </a:r>
            <a:r>
              <a:rPr lang="it-IT" dirty="0">
                <a:solidFill>
                  <a:srgbClr val="0070C0"/>
                </a:solidFill>
              </a:rPr>
              <a:t>+6,5% sul 2019</a:t>
            </a:r>
            <a:br>
              <a:rPr lang="it-IT" dirty="0"/>
            </a:br>
            <a:r>
              <a:rPr lang="it-IT" dirty="0">
                <a:solidFill>
                  <a:srgbClr val="002060"/>
                </a:solidFill>
              </a:rPr>
              <a:t>+16.690 occupati     </a:t>
            </a:r>
            <a:r>
              <a:rPr lang="it-IT" dirty="0">
                <a:solidFill>
                  <a:srgbClr val="0070C0"/>
                </a:solidFill>
              </a:rPr>
              <a:t>+38.951 occupati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A9050578-D46F-4D4C-A825-EEFEEE540D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4140309"/>
              </p:ext>
            </p:extLst>
          </p:nvPr>
        </p:nvGraphicFramePr>
        <p:xfrm>
          <a:off x="1069975" y="2120900"/>
          <a:ext cx="10058400" cy="405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Immagine 4">
            <a:extLst>
              <a:ext uri="{FF2B5EF4-FFF2-40B4-BE49-F238E27FC236}">
                <a16:creationId xmlns:a16="http://schemas.microsoft.com/office/drawing/2014/main" id="{3DC88E8E-0F83-4190-B655-4A22F3D36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8437" y="6104918"/>
            <a:ext cx="1063563" cy="75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8727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DD75E376-265F-4C19-873B-33DEA7E25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solidFill>
                  <a:srgbClr val="00B050"/>
                </a:solidFill>
              </a:rPr>
              <a:t>Agricoltura: -47,2% </a:t>
            </a:r>
            <a:r>
              <a:rPr lang="it-IT" dirty="0">
                <a:solidFill>
                  <a:srgbClr val="FF0000"/>
                </a:solidFill>
              </a:rPr>
              <a:t>Industria: +7,3%</a:t>
            </a:r>
            <a:br>
              <a:rPr lang="it-IT" dirty="0">
                <a:solidFill>
                  <a:srgbClr val="FF0000"/>
                </a:solidFill>
              </a:rPr>
            </a:br>
            <a:r>
              <a:rPr lang="it-IT" b="1" dirty="0">
                <a:solidFill>
                  <a:srgbClr val="7030A0"/>
                </a:solidFill>
              </a:rPr>
              <a:t>terziario-servizi: +2,4%</a:t>
            </a:r>
          </a:p>
        </p:txBody>
      </p:sp>
      <p:graphicFrame>
        <p:nvGraphicFramePr>
          <p:cNvPr id="9" name="Segnaposto contenuto 8">
            <a:extLst>
              <a:ext uri="{FF2B5EF4-FFF2-40B4-BE49-F238E27FC236}">
                <a16:creationId xmlns:a16="http://schemas.microsoft.com/office/drawing/2014/main" id="{59298B53-A5C1-40A4-90C5-C7EF965B7B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3916559"/>
              </p:ext>
            </p:extLst>
          </p:nvPr>
        </p:nvGraphicFramePr>
        <p:xfrm>
          <a:off x="1069975" y="2120900"/>
          <a:ext cx="10058400" cy="4534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Immagine 9">
            <a:extLst>
              <a:ext uri="{FF2B5EF4-FFF2-40B4-BE49-F238E27FC236}">
                <a16:creationId xmlns:a16="http://schemas.microsoft.com/office/drawing/2014/main" id="{30960E6F-A976-4F7B-8768-CA39957DE6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8437" y="6104918"/>
            <a:ext cx="1063563" cy="75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2331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5E3F1534-A20A-4A78-901E-0434DC9D8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085" y="75414"/>
            <a:ext cx="11576115" cy="2018562"/>
          </a:xfrm>
        </p:spPr>
        <p:txBody>
          <a:bodyPr>
            <a:normAutofit/>
          </a:bodyPr>
          <a:lstStyle/>
          <a:p>
            <a:pPr algn="ctr"/>
            <a:r>
              <a:rPr lang="it-IT" sz="4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L’agricoltura ha perso 10.958 occupati in soli due anni</a:t>
            </a:r>
            <a:br>
              <a:rPr lang="it-IT" sz="4000" dirty="0"/>
            </a:br>
            <a:r>
              <a:rPr lang="it-IT" sz="4400" dirty="0">
                <a:solidFill>
                  <a:srgbClr val="FF0000"/>
                </a:solidFill>
              </a:rPr>
              <a:t>l’industria manifatturiera ai massimi dal 2018</a:t>
            </a:r>
            <a:br>
              <a:rPr lang="it-IT" sz="4000" dirty="0"/>
            </a:br>
            <a:r>
              <a:rPr lang="it-IT" sz="4000" b="1" dirty="0">
                <a:solidFill>
                  <a:srgbClr val="00B0F0"/>
                </a:solidFill>
              </a:rPr>
              <a:t>le costruzioni -6.007 unità ma +21,6% sul 2019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A0AC3E2-9FD7-4EF0-8802-BEA94826E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8437" y="6104918"/>
            <a:ext cx="1063563" cy="753082"/>
          </a:xfrm>
          <a:prstGeom prst="rect">
            <a:avLst/>
          </a:prstGeom>
        </p:spPr>
      </p:pic>
      <p:graphicFrame>
        <p:nvGraphicFramePr>
          <p:cNvPr id="8" name="Segnaposto contenuto 7">
            <a:extLst>
              <a:ext uri="{FF2B5EF4-FFF2-40B4-BE49-F238E27FC236}">
                <a16:creationId xmlns:a16="http://schemas.microsoft.com/office/drawing/2014/main" id="{07C66FA0-669C-4548-85D4-334B84718AB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86132249"/>
              </p:ext>
            </p:extLst>
          </p:nvPr>
        </p:nvGraphicFramePr>
        <p:xfrm>
          <a:off x="311085" y="2193925"/>
          <a:ext cx="5513453" cy="3978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Segnaposto contenuto 8">
            <a:extLst>
              <a:ext uri="{FF2B5EF4-FFF2-40B4-BE49-F238E27FC236}">
                <a16:creationId xmlns:a16="http://schemas.microsoft.com/office/drawing/2014/main" id="{001C4FF3-32B8-4754-93DB-C9F5A95CFF6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5781360"/>
              </p:ext>
            </p:extLst>
          </p:nvPr>
        </p:nvGraphicFramePr>
        <p:xfrm>
          <a:off x="6364288" y="2193925"/>
          <a:ext cx="5522912" cy="3978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788675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E6905B7D-43A2-41F2-98B8-0F6DD0FBD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solidFill>
                  <a:schemeClr val="accent1"/>
                </a:solidFill>
              </a:rPr>
              <a:t>Commercio-turismo -1% sul 2022</a:t>
            </a:r>
            <a:br>
              <a:rPr lang="it-IT" dirty="0"/>
            </a:br>
            <a:r>
              <a:rPr lang="it-IT" dirty="0">
                <a:solidFill>
                  <a:srgbClr val="00B0F0"/>
                </a:solidFill>
              </a:rPr>
              <a:t>altre attività dei servizi ai massimi</a:t>
            </a:r>
          </a:p>
        </p:txBody>
      </p:sp>
      <p:graphicFrame>
        <p:nvGraphicFramePr>
          <p:cNvPr id="7" name="Segnaposto contenuto 6">
            <a:extLst>
              <a:ext uri="{FF2B5EF4-FFF2-40B4-BE49-F238E27FC236}">
                <a16:creationId xmlns:a16="http://schemas.microsoft.com/office/drawing/2014/main" id="{1A1162DF-1F6E-4CC0-A4B2-5669095C70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7999652"/>
              </p:ext>
            </p:extLst>
          </p:nvPr>
        </p:nvGraphicFramePr>
        <p:xfrm>
          <a:off x="1069975" y="2120900"/>
          <a:ext cx="10058400" cy="405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Immagine 7">
            <a:extLst>
              <a:ext uri="{FF2B5EF4-FFF2-40B4-BE49-F238E27FC236}">
                <a16:creationId xmlns:a16="http://schemas.microsoft.com/office/drawing/2014/main" id="{70EBFD73-C8E0-417F-9A73-5C41CCCC3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8437" y="6104918"/>
            <a:ext cx="1063563" cy="75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569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9731EF94-B9FB-4823-AA2D-43DBC7102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901" y="484632"/>
            <a:ext cx="11136197" cy="1609344"/>
          </a:xfrm>
        </p:spPr>
        <p:txBody>
          <a:bodyPr>
            <a:normAutofit/>
          </a:bodyPr>
          <a:lstStyle/>
          <a:p>
            <a:pPr algn="ctr"/>
            <a:r>
              <a:rPr lang="it-IT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Differenziale di genere scende all’11,7% nel 2°T. 2023</a:t>
            </a:r>
            <a:br>
              <a:rPr lang="it-IT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Dipendenti: +13%    </a:t>
            </a:r>
            <a:r>
              <a:rPr lang="it-IT" sz="4400" cap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sul 2019   </a:t>
            </a:r>
            <a:r>
              <a:rPr lang="it-IT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indipendenti: -9,4%</a:t>
            </a:r>
            <a:endParaRPr lang="it-IT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Segnaposto contenuto 6">
            <a:extLst>
              <a:ext uri="{FF2B5EF4-FFF2-40B4-BE49-F238E27FC236}">
                <a16:creationId xmlns:a16="http://schemas.microsoft.com/office/drawing/2014/main" id="{5DAD85A0-757D-40A8-9315-1DB43BD551D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96566117"/>
              </p:ext>
            </p:extLst>
          </p:nvPr>
        </p:nvGraphicFramePr>
        <p:xfrm>
          <a:off x="527901" y="2193925"/>
          <a:ext cx="5568099" cy="3978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7">
            <a:extLst>
              <a:ext uri="{FF2B5EF4-FFF2-40B4-BE49-F238E27FC236}">
                <a16:creationId xmlns:a16="http://schemas.microsoft.com/office/drawing/2014/main" id="{588417D0-8EB7-4A00-9FEF-0EE26A379C0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64977210"/>
              </p:ext>
            </p:extLst>
          </p:nvPr>
        </p:nvGraphicFramePr>
        <p:xfrm>
          <a:off x="6364287" y="2193925"/>
          <a:ext cx="5299811" cy="3978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Immagine 8">
            <a:extLst>
              <a:ext uri="{FF2B5EF4-FFF2-40B4-BE49-F238E27FC236}">
                <a16:creationId xmlns:a16="http://schemas.microsoft.com/office/drawing/2014/main" id="{60094F93-DD19-4E70-B858-8C89616957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8437" y="6104918"/>
            <a:ext cx="1063563" cy="75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077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80D048-40B7-4CA1-A595-FDDA6B5C1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059" y="80682"/>
            <a:ext cx="11241741" cy="2013294"/>
          </a:xfrm>
        </p:spPr>
        <p:txBody>
          <a:bodyPr>
            <a:noAutofit/>
          </a:bodyPr>
          <a:lstStyle/>
          <a:p>
            <a:pPr algn="ctr"/>
            <a:r>
              <a:rPr lang="it-IT" sz="4800" b="1" dirty="0">
                <a:solidFill>
                  <a:srgbClr val="FF0000"/>
                </a:solidFill>
              </a:rPr>
              <a:t>Malattie professionali</a:t>
            </a:r>
            <a:r>
              <a:rPr lang="it-IT" sz="4800" dirty="0"/>
              <a:t>:</a:t>
            </a:r>
            <a:br>
              <a:rPr lang="it-IT" sz="4800" dirty="0"/>
            </a:br>
            <a:r>
              <a:rPr lang="it-IT" sz="28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nel 2022 Imperia rappresentava il 6,2% delle denunce di M.P. , nel 1° semestre 2023 il 7,8%</a:t>
            </a:r>
            <a:br>
              <a:rPr lang="it-IT" sz="28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2800" cap="none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 il 2019 ed il 1° semestre 2023 le denunce di Malattia Professionale sono state 389 </a:t>
            </a:r>
            <a:br>
              <a:rPr lang="it-IT" sz="2800" cap="none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2800" cap="none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(pari all’ 8,6% del totale regionale)</a:t>
            </a:r>
            <a:endParaRPr lang="it-IT" sz="2800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30DA457-25CF-4A75-9200-3FC6305B05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8753" y="2194560"/>
            <a:ext cx="5916983" cy="4286287"/>
          </a:xfrm>
        </p:spPr>
        <p:txBody>
          <a:bodyPr>
            <a:normAutofit lnSpcReduction="10000"/>
          </a:bodyPr>
          <a:lstStyle/>
          <a:p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Denunce Malattia Professionale     1° semestre 2023</a:t>
            </a:r>
          </a:p>
          <a:p>
            <a:r>
              <a:rPr lang="it-IT" dirty="0"/>
              <a:t>55 denunce </a:t>
            </a:r>
            <a:r>
              <a:rPr lang="it-IT" b="1" dirty="0">
                <a:solidFill>
                  <a:srgbClr val="FF0000"/>
                </a:solidFill>
              </a:rPr>
              <a:t>(+83,5% su 1° S. 2022)</a:t>
            </a:r>
          </a:p>
          <a:p>
            <a:r>
              <a:rPr lang="it-IT" dirty="0"/>
              <a:t>67,3% M e 32,7% F</a:t>
            </a:r>
          </a:p>
          <a:p>
            <a:r>
              <a:rPr lang="it-IT" dirty="0"/>
              <a:t>100% ITALIANI</a:t>
            </a:r>
          </a:p>
          <a:p>
            <a:r>
              <a:rPr lang="it-IT" dirty="0"/>
              <a:t>41 </a:t>
            </a:r>
            <a:r>
              <a:rPr lang="it-IT" sz="1800" dirty="0"/>
              <a:t>denunce per Malattie sistema osteo-articolare</a:t>
            </a:r>
          </a:p>
          <a:p>
            <a:r>
              <a:rPr lang="it-IT" sz="1800" dirty="0"/>
              <a:t>4 per Tumori</a:t>
            </a:r>
          </a:p>
          <a:p>
            <a:r>
              <a:rPr lang="it-IT" sz="1800" dirty="0"/>
              <a:t>3 per Malattie della cute</a:t>
            </a:r>
          </a:p>
          <a:p>
            <a:r>
              <a:rPr lang="it-IT" sz="1800" dirty="0"/>
              <a:t>2 per Malattie del Sistema Nervoso</a:t>
            </a:r>
          </a:p>
          <a:p>
            <a:r>
              <a:rPr lang="it-IT" sz="1800" dirty="0"/>
              <a:t>1 per disturbi psichici, orecchio, sistema resp., apparato digerente e non determinato</a:t>
            </a:r>
            <a:endParaRPr lang="it-IT" dirty="0"/>
          </a:p>
        </p:txBody>
      </p:sp>
      <p:graphicFrame>
        <p:nvGraphicFramePr>
          <p:cNvPr id="5" name="Segnaposto contenuto 4">
            <a:extLst>
              <a:ext uri="{FF2B5EF4-FFF2-40B4-BE49-F238E27FC236}">
                <a16:creationId xmlns:a16="http://schemas.microsoft.com/office/drawing/2014/main" id="{C0CBCC9A-37F4-40B6-95A2-D993E05DC6D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08975488"/>
              </p:ext>
            </p:extLst>
          </p:nvPr>
        </p:nvGraphicFramePr>
        <p:xfrm>
          <a:off x="493713" y="2193925"/>
          <a:ext cx="5459412" cy="4286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Immagine 5">
            <a:extLst>
              <a:ext uri="{FF2B5EF4-FFF2-40B4-BE49-F238E27FC236}">
                <a16:creationId xmlns:a16="http://schemas.microsoft.com/office/drawing/2014/main" id="{B55F9B7C-FE97-4BA8-8F40-1421FDE1DA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4518" y="6074595"/>
            <a:ext cx="1147482" cy="81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287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3542DE-51ED-4E2F-8544-BA07C9B20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363" y="98611"/>
            <a:ext cx="6015320" cy="2095313"/>
          </a:xfrm>
        </p:spPr>
        <p:txBody>
          <a:bodyPr>
            <a:normAutofit fontScale="90000"/>
          </a:bodyPr>
          <a:lstStyle/>
          <a:p>
            <a:pPr algn="ctr"/>
            <a:br>
              <a:rPr lang="it-IT" sz="3600" b="1" dirty="0">
                <a:solidFill>
                  <a:srgbClr val="FF0000"/>
                </a:solidFill>
              </a:rPr>
            </a:br>
            <a:r>
              <a:rPr lang="it-IT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Cassa integrazione guadag</a:t>
            </a:r>
            <a:r>
              <a:rPr lang="it-IT" sz="3600" b="1" dirty="0">
                <a:solidFill>
                  <a:srgbClr val="FF0000"/>
                </a:solidFill>
              </a:rPr>
              <a:t>ni</a:t>
            </a:r>
            <a:br>
              <a:rPr lang="it-IT" b="1" dirty="0">
                <a:solidFill>
                  <a:srgbClr val="FF0000"/>
                </a:solidFill>
              </a:rPr>
            </a:br>
            <a:r>
              <a:rPr lang="it-IT" sz="2200" b="1" dirty="0">
                <a:solidFill>
                  <a:schemeClr val="tx1"/>
                </a:solidFill>
              </a:rPr>
              <a:t>nel 2022 le ore di </a:t>
            </a:r>
            <a:r>
              <a:rPr lang="it-IT" sz="2200" b="1" dirty="0" err="1">
                <a:solidFill>
                  <a:schemeClr val="tx1"/>
                </a:solidFill>
              </a:rPr>
              <a:t>cig</a:t>
            </a:r>
            <a:r>
              <a:rPr lang="it-IT" sz="2200" b="1" dirty="0">
                <a:solidFill>
                  <a:schemeClr val="tx1"/>
                </a:solidFill>
              </a:rPr>
              <a:t> erano tornate sui livelli del 2018 ma nel 1° semestre di quest’anno la tendenza è ad un aumento sostenuto </a:t>
            </a:r>
            <a:br>
              <a:rPr lang="it-IT" sz="2200" b="1" dirty="0">
                <a:solidFill>
                  <a:schemeClr val="tx1"/>
                </a:solidFill>
              </a:rPr>
            </a:br>
            <a:r>
              <a:rPr lang="it-IT" sz="2200" b="1" dirty="0">
                <a:solidFill>
                  <a:schemeClr val="tx1"/>
                </a:solidFill>
              </a:rPr>
              <a:t>(anche perché non c’è più la cassa in deroga come durante la </a:t>
            </a:r>
            <a:r>
              <a:rPr lang="it-IT" sz="2200" b="1" dirty="0" err="1">
                <a:solidFill>
                  <a:schemeClr val="tx1"/>
                </a:solidFill>
              </a:rPr>
              <a:t>covid</a:t>
            </a:r>
            <a:r>
              <a:rPr lang="it-IT" sz="2200" b="1" dirty="0">
                <a:solidFill>
                  <a:schemeClr val="tx1"/>
                </a:solidFill>
              </a:rPr>
              <a:t>-era)</a:t>
            </a:r>
            <a:br>
              <a:rPr lang="it-IT" sz="6700" b="1" dirty="0">
                <a:solidFill>
                  <a:srgbClr val="FF0000"/>
                </a:solidFill>
              </a:rPr>
            </a:br>
            <a:endParaRPr lang="it-IT" b="1" dirty="0">
              <a:solidFill>
                <a:srgbClr val="FF0000"/>
              </a:solidFill>
            </a:endParaRPr>
          </a:p>
        </p:txBody>
      </p:sp>
      <p:graphicFrame>
        <p:nvGraphicFramePr>
          <p:cNvPr id="8" name="Segnaposto contenuto 7">
            <a:extLst>
              <a:ext uri="{FF2B5EF4-FFF2-40B4-BE49-F238E27FC236}">
                <a16:creationId xmlns:a16="http://schemas.microsoft.com/office/drawing/2014/main" id="{4152AEB5-93BE-4283-874A-D9943991BF5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34682281"/>
              </p:ext>
            </p:extLst>
          </p:nvPr>
        </p:nvGraphicFramePr>
        <p:xfrm>
          <a:off x="161365" y="2193925"/>
          <a:ext cx="5811555" cy="186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7185">
                  <a:extLst>
                    <a:ext uri="{9D8B030D-6E8A-4147-A177-3AD203B41FA5}">
                      <a16:colId xmlns:a16="http://schemas.microsoft.com/office/drawing/2014/main" val="1438269595"/>
                    </a:ext>
                  </a:extLst>
                </a:gridCol>
                <a:gridCol w="1937185">
                  <a:extLst>
                    <a:ext uri="{9D8B030D-6E8A-4147-A177-3AD203B41FA5}">
                      <a16:colId xmlns:a16="http://schemas.microsoft.com/office/drawing/2014/main" val="2253503489"/>
                    </a:ext>
                  </a:extLst>
                </a:gridCol>
                <a:gridCol w="1937185">
                  <a:extLst>
                    <a:ext uri="{9D8B030D-6E8A-4147-A177-3AD203B41FA5}">
                      <a16:colId xmlns:a16="http://schemas.microsoft.com/office/drawing/2014/main" val="41793883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Bahnschrift" panose="020B0502040204020203" pitchFamily="34" charset="0"/>
                        </a:rPr>
                        <a:t>ore CIG 2022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Bahnschrift" panose="020B0502040204020203" pitchFamily="34" charset="0"/>
                        </a:rPr>
                        <a:t>var</a:t>
                      </a:r>
                      <a:r>
                        <a:rPr lang="it-IT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Bahnschrift" panose="020B0502040204020203" pitchFamily="34" charset="0"/>
                        </a:rPr>
                        <a:t>.% su 2021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79455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CIGO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83.748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-80,7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40784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Bahnschrift" panose="020B0502040204020203" pitchFamily="34" charset="0"/>
                        </a:rPr>
                        <a:t>CIGS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Bahnschrift" panose="020B0502040204020203" pitchFamily="34" charset="0"/>
                        </a:rPr>
                        <a:t>50.658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Bahnschrift" panose="020B0502040204020203" pitchFamily="34" charset="0"/>
                        </a:rPr>
                        <a:t>24,5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7153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CIGD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21.886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-98,9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05090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Totale CIG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156.292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-93,5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773231"/>
                  </a:ext>
                </a:extLst>
              </a:tr>
            </a:tbl>
          </a:graphicData>
        </a:graphic>
      </p:graphicFrame>
      <p:graphicFrame>
        <p:nvGraphicFramePr>
          <p:cNvPr id="7" name="Segnaposto contenuto 6">
            <a:extLst>
              <a:ext uri="{FF2B5EF4-FFF2-40B4-BE49-F238E27FC236}">
                <a16:creationId xmlns:a16="http://schemas.microsoft.com/office/drawing/2014/main" id="{6AD4F223-1D3A-40A4-BF8A-AFADE415DBE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90471860"/>
              </p:ext>
            </p:extLst>
          </p:nvPr>
        </p:nvGraphicFramePr>
        <p:xfrm>
          <a:off x="6096000" y="197225"/>
          <a:ext cx="6096006" cy="6660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334">
                  <a:extLst>
                    <a:ext uri="{9D8B030D-6E8A-4147-A177-3AD203B41FA5}">
                      <a16:colId xmlns:a16="http://schemas.microsoft.com/office/drawing/2014/main" val="1722031921"/>
                    </a:ext>
                  </a:extLst>
                </a:gridCol>
                <a:gridCol w="677334">
                  <a:extLst>
                    <a:ext uri="{9D8B030D-6E8A-4147-A177-3AD203B41FA5}">
                      <a16:colId xmlns:a16="http://schemas.microsoft.com/office/drawing/2014/main" val="1814499935"/>
                    </a:ext>
                  </a:extLst>
                </a:gridCol>
                <a:gridCol w="677334">
                  <a:extLst>
                    <a:ext uri="{9D8B030D-6E8A-4147-A177-3AD203B41FA5}">
                      <a16:colId xmlns:a16="http://schemas.microsoft.com/office/drawing/2014/main" val="1163196259"/>
                    </a:ext>
                  </a:extLst>
                </a:gridCol>
                <a:gridCol w="677334">
                  <a:extLst>
                    <a:ext uri="{9D8B030D-6E8A-4147-A177-3AD203B41FA5}">
                      <a16:colId xmlns:a16="http://schemas.microsoft.com/office/drawing/2014/main" val="159546269"/>
                    </a:ext>
                  </a:extLst>
                </a:gridCol>
                <a:gridCol w="677334">
                  <a:extLst>
                    <a:ext uri="{9D8B030D-6E8A-4147-A177-3AD203B41FA5}">
                      <a16:colId xmlns:a16="http://schemas.microsoft.com/office/drawing/2014/main" val="889785548"/>
                    </a:ext>
                  </a:extLst>
                </a:gridCol>
                <a:gridCol w="677334">
                  <a:extLst>
                    <a:ext uri="{9D8B030D-6E8A-4147-A177-3AD203B41FA5}">
                      <a16:colId xmlns:a16="http://schemas.microsoft.com/office/drawing/2014/main" val="4242511695"/>
                    </a:ext>
                  </a:extLst>
                </a:gridCol>
                <a:gridCol w="677334">
                  <a:extLst>
                    <a:ext uri="{9D8B030D-6E8A-4147-A177-3AD203B41FA5}">
                      <a16:colId xmlns:a16="http://schemas.microsoft.com/office/drawing/2014/main" val="2843818939"/>
                    </a:ext>
                  </a:extLst>
                </a:gridCol>
                <a:gridCol w="677334">
                  <a:extLst>
                    <a:ext uri="{9D8B030D-6E8A-4147-A177-3AD203B41FA5}">
                      <a16:colId xmlns:a16="http://schemas.microsoft.com/office/drawing/2014/main" val="1274672302"/>
                    </a:ext>
                  </a:extLst>
                </a:gridCol>
                <a:gridCol w="677334">
                  <a:extLst>
                    <a:ext uri="{9D8B030D-6E8A-4147-A177-3AD203B41FA5}">
                      <a16:colId xmlns:a16="http://schemas.microsoft.com/office/drawing/2014/main" val="2442100104"/>
                    </a:ext>
                  </a:extLst>
                </a:gridCol>
              </a:tblGrid>
              <a:tr h="444326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  </a:t>
                      </a:r>
                    </a:p>
                    <a:p>
                      <a:pPr algn="ctr" fontAlgn="b"/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  <a:p>
                      <a:pPr algn="ctr" fontAlgn="ctr"/>
                      <a:r>
                        <a:rPr lang="it-IT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 </a:t>
                      </a:r>
                    </a:p>
                    <a:p>
                      <a:pPr algn="ctr" fontAlgn="ctr"/>
                      <a:r>
                        <a:rPr lang="it-IT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 rowSpan="2" hMerge="1">
                  <a:txBody>
                    <a:bodyPr/>
                    <a:lstStyle/>
                    <a:p>
                      <a:pPr algn="l" fontAlgn="b"/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7620" marR="7620" marT="7620" marB="0" anchor="b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" panose="020B0504020202020204" pitchFamily="34" charset="0"/>
                        </a:rPr>
                        <a:t> 2022(Gennaio -Giugno)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" panose="020B0504020202020204" pitchFamily="34" charset="0"/>
                        </a:rPr>
                        <a:t> 2023(Gennaio -Giugno)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1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3399938"/>
                  </a:ext>
                </a:extLst>
              </a:tr>
              <a:tr h="447370">
                <a:tc gridSpan="2" vMerge="1">
                  <a:txBody>
                    <a:bodyPr/>
                    <a:lstStyle/>
                    <a:p>
                      <a:pPr algn="ctr" fontAlgn="ctr"/>
                      <a:endParaRPr lang="it-IT" sz="1100" b="0" i="1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 vMerge="1">
                  <a:txBody>
                    <a:bodyPr/>
                    <a:lstStyle/>
                    <a:p>
                      <a:pPr algn="ctr" fontAlgn="ctr"/>
                      <a:endParaRPr lang="it-IT" sz="1100" b="0" i="1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1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Ore autorizzate agli operai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1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Ore autorizzate agli impiegati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1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Totale ore autorizzate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1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Ore autorizzate agli operai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1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Ore autorizzate agli impiegati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1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Totale ore autorizzate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1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var. % 2023/2022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11154972"/>
                  </a:ext>
                </a:extLst>
              </a:tr>
              <a:tr h="44432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CIGO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 Nova" panose="020B0504020202020204" pitchFamily="34" charset="0"/>
                        </a:rPr>
                        <a:t>Imperia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 Nova" panose="020B0504020202020204" pitchFamily="34" charset="0"/>
                        </a:rPr>
                        <a:t>19.217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 Nova" panose="020B050402020202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 Nova" panose="020B0504020202020204" pitchFamily="34" charset="0"/>
                        </a:rPr>
                        <a:t>19.301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 Nova" panose="020B0504020202020204" pitchFamily="34" charset="0"/>
                        </a:rPr>
                        <a:t>67.658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 Nova" panose="020B0504020202020204" pitchFamily="34" charset="0"/>
                        </a:rPr>
                        <a:t>24.060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 Nova" panose="020B0504020202020204" pitchFamily="34" charset="0"/>
                        </a:rPr>
                        <a:t>91.718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1" u="none" strike="noStrike" dirty="0">
                          <a:solidFill>
                            <a:srgbClr val="0070C0"/>
                          </a:solidFill>
                          <a:effectLst/>
                          <a:latin typeface="Arial Nova" panose="020B0504020202020204" pitchFamily="34" charset="0"/>
                        </a:rPr>
                        <a:t>+375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4183340"/>
                  </a:ext>
                </a:extLst>
              </a:tr>
              <a:tr h="43716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Totale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1.270.486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261.914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1.532.400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482.939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65.218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548.157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-64,2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76793277"/>
                  </a:ext>
                </a:extLst>
              </a:tr>
              <a:tr h="44432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CIGS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 Nova" panose="020B0504020202020204" pitchFamily="34" charset="0"/>
                        </a:rPr>
                        <a:t>Imperia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 Nova" panose="020B0504020202020204" pitchFamily="34" charset="0"/>
                        </a:rPr>
                        <a:t>14.878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 Nova" panose="020B05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 Nova" panose="020B0504020202020204" pitchFamily="34" charset="0"/>
                        </a:rPr>
                        <a:t>14.878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 Nova" panose="020B0504020202020204" pitchFamily="34" charset="0"/>
                        </a:rPr>
                        <a:t>53.254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 Nova" panose="020B0504020202020204" pitchFamily="34" charset="0"/>
                        </a:rPr>
                        <a:t>9.600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 Nova" panose="020B0504020202020204" pitchFamily="34" charset="0"/>
                        </a:rPr>
                        <a:t>62.854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1" u="none" strike="noStrike" dirty="0">
                          <a:solidFill>
                            <a:srgbClr val="0070C0"/>
                          </a:solidFill>
                          <a:effectLst/>
                          <a:latin typeface="Arial Nova" panose="020B0504020202020204" pitchFamily="34" charset="0"/>
                        </a:rPr>
                        <a:t>+322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6132596"/>
                  </a:ext>
                </a:extLst>
              </a:tr>
              <a:tr h="44432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Totale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2.065.483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1.563.576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3.629.059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1.989.600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1.092.928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3.082.528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-15,1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9388386"/>
                  </a:ext>
                </a:extLst>
              </a:tr>
              <a:tr h="44432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CIGD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 Nova" panose="020B0504020202020204" pitchFamily="34" charset="0"/>
                        </a:rPr>
                        <a:t>Imperia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 Nova" panose="020B0504020202020204" pitchFamily="34" charset="0"/>
                        </a:rPr>
                        <a:t>13.483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 Nova" panose="020B0504020202020204" pitchFamily="34" charset="0"/>
                        </a:rPr>
                        <a:t>8.403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 Nova" panose="020B0504020202020204" pitchFamily="34" charset="0"/>
                        </a:rPr>
                        <a:t>21.886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 Nova" panose="020B0504020202020204" pitchFamily="34" charset="0"/>
                        </a:rPr>
                        <a:t>- 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 Nova" panose="020B0504020202020204" pitchFamily="34" charset="0"/>
                        </a:rPr>
                        <a:t>- 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 Nova" panose="020B0504020202020204" pitchFamily="34" charset="0"/>
                        </a:rPr>
                        <a:t>- 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1" u="none" strike="noStrike" dirty="0">
                          <a:solidFill>
                            <a:srgbClr val="0070C0"/>
                          </a:solidFill>
                          <a:effectLst/>
                          <a:latin typeface="Arial Nova" panose="020B0504020202020204" pitchFamily="34" charset="0"/>
                        </a:rPr>
                        <a:t>0,0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413215"/>
                  </a:ext>
                </a:extLst>
              </a:tr>
              <a:tr h="44432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Totale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286.685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155.514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442.199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195.776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47.252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243.028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-45,0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70128262"/>
                  </a:ext>
                </a:extLst>
              </a:tr>
              <a:tr h="444326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TOTALE CIG INPS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Genova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2.026.266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923.189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2.949.455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1.242.203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423.065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1.665.268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-43,5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78714481"/>
                  </a:ext>
                </a:extLst>
              </a:tr>
              <a:tr h="44432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 Nova" panose="020B0504020202020204" pitchFamily="34" charset="0"/>
                        </a:rPr>
                        <a:t>Imperia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 Nova" panose="020B0504020202020204" pitchFamily="34" charset="0"/>
                        </a:rPr>
                        <a:t>47.578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 Nova" panose="020B0504020202020204" pitchFamily="34" charset="0"/>
                        </a:rPr>
                        <a:t>8.487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 Nova" panose="020B0504020202020204" pitchFamily="34" charset="0"/>
                        </a:rPr>
                        <a:t>56.065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 Nova" panose="020B0504020202020204" pitchFamily="34" charset="0"/>
                        </a:rPr>
                        <a:t>120.912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 Nova" panose="020B0504020202020204" pitchFamily="34" charset="0"/>
                        </a:rPr>
                        <a:t>33.660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 Nova" panose="020B0504020202020204" pitchFamily="34" charset="0"/>
                        </a:rPr>
                        <a:t>154.572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1" u="none" strike="noStrike" dirty="0">
                          <a:solidFill>
                            <a:srgbClr val="0070C0"/>
                          </a:solidFill>
                          <a:effectLst/>
                          <a:latin typeface="Arial Nova" panose="020B0504020202020204" pitchFamily="34" charset="0"/>
                        </a:rPr>
                        <a:t>+176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233449"/>
                  </a:ext>
                </a:extLst>
              </a:tr>
              <a:tr h="44432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La Spezia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159.540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180.001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339.541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99.066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61.466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160.532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-52,7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21182370"/>
                  </a:ext>
                </a:extLst>
              </a:tr>
              <a:tr h="44432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Savona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1.389.270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869.327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2.258.597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1.206.134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687.207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1.893.341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-16,2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41800722"/>
                  </a:ext>
                </a:extLst>
              </a:tr>
              <a:tr h="44432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Totale</a:t>
                      </a:r>
                    </a:p>
                  </a:txBody>
                  <a:tcPr marL="7620" marR="7620" marT="762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3.622.654</a:t>
                      </a: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1.981.004</a:t>
                      </a: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5.603.658</a:t>
                      </a: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2.668.315</a:t>
                      </a: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1.205.398</a:t>
                      </a: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3.873.713</a:t>
                      </a: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1" u="none" strike="noStrike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-30,9</a:t>
                      </a: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55605"/>
                  </a:ext>
                </a:extLst>
              </a:tr>
              <a:tr h="44432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FONDI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Liguria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2.871.076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350.786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1" u="none" strike="noStrike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-87,8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24318405"/>
                  </a:ext>
                </a:extLst>
              </a:tr>
              <a:tr h="44432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TOTALE</a:t>
                      </a: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Liguria</a:t>
                      </a:r>
                    </a:p>
                  </a:txBody>
                  <a:tcPr marL="7620" marR="7620" marT="762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8.474.734</a:t>
                      </a:r>
                    </a:p>
                  </a:txBody>
                  <a:tcPr marL="7620" marR="7620" marT="762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4.224.499</a:t>
                      </a:r>
                    </a:p>
                  </a:txBody>
                  <a:tcPr marL="7620" marR="7620" marT="762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1" u="none" strike="noStrike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-50,2</a:t>
                      </a:r>
                    </a:p>
                  </a:txBody>
                  <a:tcPr marL="7620" marR="7620" marT="762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8935442"/>
                  </a:ext>
                </a:extLst>
              </a:tr>
            </a:tbl>
          </a:graphicData>
        </a:graphic>
      </p:graphicFrame>
      <p:sp>
        <p:nvSpPr>
          <p:cNvPr id="9" name="Fumetto: rettangolo con angoli arrotondati 8">
            <a:extLst>
              <a:ext uri="{FF2B5EF4-FFF2-40B4-BE49-F238E27FC236}">
                <a16:creationId xmlns:a16="http://schemas.microsoft.com/office/drawing/2014/main" id="{DD7F9937-B084-478F-BD6C-9217484BDDBB}"/>
              </a:ext>
            </a:extLst>
          </p:cNvPr>
          <p:cNvSpPr/>
          <p:nvPr/>
        </p:nvSpPr>
        <p:spPr>
          <a:xfrm>
            <a:off x="35860" y="4226142"/>
            <a:ext cx="5979460" cy="1995364"/>
          </a:xfrm>
          <a:prstGeom prst="wedgeRoundRectCallout">
            <a:avLst>
              <a:gd name="adj1" fmla="val 856"/>
              <a:gd name="adj2" fmla="val 67443"/>
              <a:gd name="adj3" fmla="val 16667"/>
            </a:avLst>
          </a:prstGeom>
          <a:solidFill>
            <a:schemeClr val="bg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chemeClr val="tx1"/>
                </a:solidFill>
                <a:latin typeface="+mj-lt"/>
              </a:rPr>
              <a:t>Nel 2022 Imperia rappresentava solo il 2% di tutte le ore autorizzate per CIG in Liguria; nel 1° semestre 2023 vale il 3,7% ed è l’unica provincia ligure in aumento (+176%) rispetto al 1° semestre dell’anno precedente.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87CB561-F87D-4649-AD2F-1C59C9AD1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789" y="6303209"/>
            <a:ext cx="810801" cy="57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820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CD7A69-8658-49C6-A81F-8FF66E95B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047" y="1"/>
            <a:ext cx="11779621" cy="2093976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Reddito e pensione di cittadinanza</a:t>
            </a:r>
            <a:br>
              <a:rPr lang="it-IT" dirty="0">
                <a:solidFill>
                  <a:srgbClr val="FF0000"/>
                </a:solidFill>
              </a:rPr>
            </a:b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sz="2700" dirty="0">
                <a:solidFill>
                  <a:schemeClr val="tx1"/>
                </a:solidFill>
              </a:rPr>
              <a:t>tra dicembre 2022 e giugno 2023 in provincia di </a:t>
            </a:r>
            <a:r>
              <a:rPr lang="it-IT" sz="2700" dirty="0" err="1">
                <a:solidFill>
                  <a:schemeClr val="tx1"/>
                </a:solidFill>
              </a:rPr>
              <a:t>imperia</a:t>
            </a:r>
            <a:r>
              <a:rPr lang="it-IT" sz="2700" dirty="0">
                <a:solidFill>
                  <a:schemeClr val="tx1"/>
                </a:solidFill>
              </a:rPr>
              <a:t> sono 552 i nuclei </a:t>
            </a:r>
            <a:r>
              <a:rPr lang="it-IT" sz="2700" dirty="0">
                <a:solidFill>
                  <a:schemeClr val="tx1"/>
                </a:solidFill>
                <a:highlight>
                  <a:srgbClr val="FFFF00"/>
                </a:highlight>
              </a:rPr>
              <a:t>percettori</a:t>
            </a:r>
            <a:r>
              <a:rPr lang="it-IT" sz="2700" dirty="0">
                <a:solidFill>
                  <a:schemeClr val="tx1"/>
                </a:solidFill>
              </a:rPr>
              <a:t> di </a:t>
            </a:r>
            <a:r>
              <a:rPr lang="it-IT" sz="2700" dirty="0" err="1">
                <a:solidFill>
                  <a:schemeClr val="tx1"/>
                </a:solidFill>
              </a:rPr>
              <a:t>R+Pdc</a:t>
            </a:r>
            <a:r>
              <a:rPr lang="it-IT" sz="2700" dirty="0">
                <a:solidFill>
                  <a:schemeClr val="tx1"/>
                </a:solidFill>
              </a:rPr>
              <a:t> in meno, pari a -1.217 persone coinvolte; i nuclei </a:t>
            </a:r>
            <a:r>
              <a:rPr lang="it-IT" sz="2700" dirty="0">
                <a:solidFill>
                  <a:schemeClr val="tx1"/>
                </a:solidFill>
                <a:highlight>
                  <a:srgbClr val="FFFF00"/>
                </a:highlight>
              </a:rPr>
              <a:t>richiedenti</a:t>
            </a:r>
            <a:r>
              <a:rPr lang="it-IT" sz="2700" dirty="0">
                <a:solidFill>
                  <a:schemeClr val="tx1"/>
                </a:solidFill>
              </a:rPr>
              <a:t> rispetto al 1° semestre 2022 sono in calo del 41,1% (erano 2.917, sono 1.718). L’importo medio mensile del </a:t>
            </a:r>
            <a:r>
              <a:rPr lang="it-IT" sz="2700" dirty="0" err="1">
                <a:solidFill>
                  <a:schemeClr val="tx1"/>
                </a:solidFill>
              </a:rPr>
              <a:t>rdc</a:t>
            </a:r>
            <a:r>
              <a:rPr lang="it-IT" sz="2700" dirty="0">
                <a:solidFill>
                  <a:schemeClr val="tx1"/>
                </a:solidFill>
              </a:rPr>
              <a:t> è aumentato del +3,4%</a:t>
            </a:r>
            <a:endParaRPr lang="it-IT" dirty="0">
              <a:solidFill>
                <a:schemeClr val="tx1"/>
              </a:solidFill>
            </a:endParaRPr>
          </a:p>
        </p:txBody>
      </p:sp>
      <p:graphicFrame>
        <p:nvGraphicFramePr>
          <p:cNvPr id="3" name="Segnaposto contenuto 2">
            <a:extLst>
              <a:ext uri="{FF2B5EF4-FFF2-40B4-BE49-F238E27FC236}">
                <a16:creationId xmlns:a16="http://schemas.microsoft.com/office/drawing/2014/main" id="{2ABF8C95-2653-44BD-B0AF-87A8AD4CB31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36153054"/>
              </p:ext>
            </p:extLst>
          </p:nvPr>
        </p:nvGraphicFramePr>
        <p:xfrm>
          <a:off x="5997388" y="2193924"/>
          <a:ext cx="6024280" cy="4442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2428">
                  <a:extLst>
                    <a:ext uri="{9D8B030D-6E8A-4147-A177-3AD203B41FA5}">
                      <a16:colId xmlns:a16="http://schemas.microsoft.com/office/drawing/2014/main" val="4175930081"/>
                    </a:ext>
                  </a:extLst>
                </a:gridCol>
                <a:gridCol w="602428">
                  <a:extLst>
                    <a:ext uri="{9D8B030D-6E8A-4147-A177-3AD203B41FA5}">
                      <a16:colId xmlns:a16="http://schemas.microsoft.com/office/drawing/2014/main" val="4107425399"/>
                    </a:ext>
                  </a:extLst>
                </a:gridCol>
                <a:gridCol w="602428">
                  <a:extLst>
                    <a:ext uri="{9D8B030D-6E8A-4147-A177-3AD203B41FA5}">
                      <a16:colId xmlns:a16="http://schemas.microsoft.com/office/drawing/2014/main" val="3559382123"/>
                    </a:ext>
                  </a:extLst>
                </a:gridCol>
                <a:gridCol w="602428">
                  <a:extLst>
                    <a:ext uri="{9D8B030D-6E8A-4147-A177-3AD203B41FA5}">
                      <a16:colId xmlns:a16="http://schemas.microsoft.com/office/drawing/2014/main" val="3071387339"/>
                    </a:ext>
                  </a:extLst>
                </a:gridCol>
                <a:gridCol w="602428">
                  <a:extLst>
                    <a:ext uri="{9D8B030D-6E8A-4147-A177-3AD203B41FA5}">
                      <a16:colId xmlns:a16="http://schemas.microsoft.com/office/drawing/2014/main" val="3851985360"/>
                    </a:ext>
                  </a:extLst>
                </a:gridCol>
                <a:gridCol w="602428">
                  <a:extLst>
                    <a:ext uri="{9D8B030D-6E8A-4147-A177-3AD203B41FA5}">
                      <a16:colId xmlns:a16="http://schemas.microsoft.com/office/drawing/2014/main" val="1927154102"/>
                    </a:ext>
                  </a:extLst>
                </a:gridCol>
                <a:gridCol w="602428">
                  <a:extLst>
                    <a:ext uri="{9D8B030D-6E8A-4147-A177-3AD203B41FA5}">
                      <a16:colId xmlns:a16="http://schemas.microsoft.com/office/drawing/2014/main" val="216231175"/>
                    </a:ext>
                  </a:extLst>
                </a:gridCol>
                <a:gridCol w="602428">
                  <a:extLst>
                    <a:ext uri="{9D8B030D-6E8A-4147-A177-3AD203B41FA5}">
                      <a16:colId xmlns:a16="http://schemas.microsoft.com/office/drawing/2014/main" val="2177826256"/>
                    </a:ext>
                  </a:extLst>
                </a:gridCol>
                <a:gridCol w="602428">
                  <a:extLst>
                    <a:ext uri="{9D8B030D-6E8A-4147-A177-3AD203B41FA5}">
                      <a16:colId xmlns:a16="http://schemas.microsoft.com/office/drawing/2014/main" val="980900457"/>
                    </a:ext>
                  </a:extLst>
                </a:gridCol>
                <a:gridCol w="602428">
                  <a:extLst>
                    <a:ext uri="{9D8B030D-6E8A-4147-A177-3AD203B41FA5}">
                      <a16:colId xmlns:a16="http://schemas.microsoft.com/office/drawing/2014/main" val="4005391865"/>
                    </a:ext>
                  </a:extLst>
                </a:gridCol>
              </a:tblGrid>
              <a:tr h="540163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Source Sans Pro Black" panose="020B0803030403020204" pitchFamily="34" charset="0"/>
                        </a:rPr>
                        <a:t>Nuclei percettori di </a:t>
                      </a:r>
                      <a:r>
                        <a:rPr lang="it-IT" sz="16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Source Sans Pro Black" panose="020B0803030403020204" pitchFamily="34" charset="0"/>
                        </a:rPr>
                        <a:t>RdC</a:t>
                      </a:r>
                      <a:r>
                        <a:rPr lang="it-IT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Source Sans Pro Black" panose="020B0803030403020204" pitchFamily="34" charset="0"/>
                        </a:rPr>
                        <a:t>/</a:t>
                      </a:r>
                      <a:r>
                        <a:rPr lang="it-IT" sz="16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Source Sans Pro Black" panose="020B0803030403020204" pitchFamily="34" charset="0"/>
                        </a:rPr>
                        <a:t>PdC</a:t>
                      </a:r>
                      <a:r>
                        <a:rPr lang="it-IT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Source Sans Pro Black" panose="020B0803030403020204" pitchFamily="34" charset="0"/>
                        </a:rPr>
                        <a:t> nel mese di Giugno 2023 per provincia e tipologia della prestazione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3146135"/>
                  </a:ext>
                </a:extLst>
              </a:tr>
              <a:tr h="433268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Black" panose="020B0803030403020204" pitchFamily="34" charset="0"/>
                        </a:rPr>
                        <a:t>Regione e Provincia</a:t>
                      </a:r>
                    </a:p>
                  </a:txBody>
                  <a:tcPr marL="7620" marR="7620" marT="762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it-IT" sz="10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Black" panose="020B0803030403020204" pitchFamily="34" charset="0"/>
                        </a:rPr>
                        <a:t>Reddito di Cittadinanza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it-IT" sz="10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Black" panose="020B0803030403020204" pitchFamily="34" charset="0"/>
                        </a:rPr>
                        <a:t>Pensione di Cittadinanza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it-IT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Black" panose="020B0803030403020204" pitchFamily="34" charset="0"/>
                        </a:rPr>
                        <a:t>Totale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3212785"/>
                  </a:ext>
                </a:extLst>
              </a:tr>
              <a:tr h="43326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Black" panose="020B0803030403020204" pitchFamily="34" charset="0"/>
                        </a:rPr>
                        <a:t>Numero</a:t>
                      </a:r>
                    </a:p>
                  </a:txBody>
                  <a:tcPr marL="7620" marR="7620" marT="762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Black" panose="020B0803030403020204" pitchFamily="34" charset="0"/>
                        </a:rPr>
                        <a:t>Numero persone coinvolte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Black" panose="020B0803030403020204" pitchFamily="34" charset="0"/>
                        </a:rPr>
                        <a:t>Importo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Black" panose="020B0803030403020204" pitchFamily="34" charset="0"/>
                        </a:rPr>
                        <a:t>Numero</a:t>
                      </a:r>
                    </a:p>
                  </a:txBody>
                  <a:tcPr marL="7620" marR="7620" marT="762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Black" panose="020B0803030403020204" pitchFamily="34" charset="0"/>
                        </a:rPr>
                        <a:t>Numero persone coinvolte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Black" panose="020B0803030403020204" pitchFamily="34" charset="0"/>
                        </a:rPr>
                        <a:t>Importo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Black" panose="020B0803030403020204" pitchFamily="34" charset="0"/>
                        </a:rPr>
                        <a:t>Numero</a:t>
                      </a:r>
                    </a:p>
                  </a:txBody>
                  <a:tcPr marL="7620" marR="7620" marT="762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Black" panose="020B0803030403020204" pitchFamily="34" charset="0"/>
                        </a:rPr>
                        <a:t>Numero persone coinvolte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Black" panose="020B0803030403020204" pitchFamily="34" charset="0"/>
                        </a:rPr>
                        <a:t>Importo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77544759"/>
                  </a:ext>
                </a:extLst>
              </a:tr>
              <a:tr h="43326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Black" panose="020B0803030403020204" pitchFamily="34" charset="0"/>
                        </a:rPr>
                        <a:t>nuclei</a:t>
                      </a: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Black" panose="020B0803030403020204" pitchFamily="34" charset="0"/>
                        </a:rPr>
                        <a:t>medio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Black" panose="020B0803030403020204" pitchFamily="34" charset="0"/>
                        </a:rPr>
                        <a:t>nuclei</a:t>
                      </a: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Black" panose="020B0803030403020204" pitchFamily="34" charset="0"/>
                        </a:rPr>
                        <a:t>medio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Black" panose="020B0803030403020204" pitchFamily="34" charset="0"/>
                        </a:rPr>
                        <a:t>nuclei</a:t>
                      </a: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Black" panose="020B0803030403020204" pitchFamily="34" charset="0"/>
                        </a:rPr>
                        <a:t>medio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67837825"/>
                  </a:ext>
                </a:extLst>
              </a:tr>
              <a:tr h="43326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Black" panose="020B0803030403020204" pitchFamily="34" charset="0"/>
                        </a:rPr>
                        <a:t>mensile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Black" panose="020B0803030403020204" pitchFamily="34" charset="0"/>
                        </a:rPr>
                        <a:t>mensile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Black" panose="020B0803030403020204" pitchFamily="34" charset="0"/>
                        </a:rPr>
                        <a:t>mensile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41574220"/>
                  </a:ext>
                </a:extLst>
              </a:tr>
              <a:tr h="43326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ource Sans Pro Black" panose="020B0803030403020204" pitchFamily="34" charset="0"/>
                        </a:rPr>
                        <a:t>Liguria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ource Sans Pro Black" panose="020B0803030403020204" pitchFamily="34" charset="0"/>
                        </a:rPr>
                        <a:t>   14.324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ource Sans Pro Black" panose="020B0803030403020204" pitchFamily="34" charset="0"/>
                        </a:rPr>
                        <a:t>   25.926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ource Sans Pro Black" panose="020B0803030403020204" pitchFamily="34" charset="0"/>
                        </a:rPr>
                        <a:t>   555,42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ource Sans Pro Black" panose="020B0803030403020204" pitchFamily="34" charset="0"/>
                        </a:rPr>
                        <a:t>      3.478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ource Sans Pro Black" panose="020B0803030403020204" pitchFamily="34" charset="0"/>
                        </a:rPr>
                        <a:t>      3.728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ource Sans Pro Black" panose="020B0803030403020204" pitchFamily="34" charset="0"/>
                        </a:rPr>
                        <a:t>   282,84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ource Sans Pro Black" panose="020B0803030403020204" pitchFamily="34" charset="0"/>
                        </a:rPr>
                        <a:t>   17.802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ource Sans Pro Black" panose="020B0803030403020204" pitchFamily="34" charset="0"/>
                        </a:rPr>
                        <a:t>   29.654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ource Sans Pro Black" panose="020B0803030403020204" pitchFamily="34" charset="0"/>
                        </a:rPr>
                        <a:t>   502,17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72315738"/>
                  </a:ext>
                </a:extLst>
              </a:tr>
              <a:tr h="43326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Black" panose="020B0803030403020204" pitchFamily="34" charset="0"/>
                        </a:rPr>
                        <a:t>Genova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Black" panose="020B0803030403020204" pitchFamily="34" charset="0"/>
                        </a:rPr>
                        <a:t>      7.773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Black" panose="020B0803030403020204" pitchFamily="34" charset="0"/>
                        </a:rPr>
                        <a:t>   13.575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Black" panose="020B0803030403020204" pitchFamily="34" charset="0"/>
                        </a:rPr>
                        <a:t>   542,60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Black" panose="020B0803030403020204" pitchFamily="34" charset="0"/>
                        </a:rPr>
                        <a:t>      1.881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Black" panose="020B0803030403020204" pitchFamily="34" charset="0"/>
                        </a:rPr>
                        <a:t>      2.015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Black" panose="020B0803030403020204" pitchFamily="34" charset="0"/>
                        </a:rPr>
                        <a:t>   284,33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Black" panose="020B0803030403020204" pitchFamily="34" charset="0"/>
                        </a:rPr>
                        <a:t>      9.654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Black" panose="020B0803030403020204" pitchFamily="34" charset="0"/>
                        </a:rPr>
                        <a:t>   15.590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Black" panose="020B0803030403020204" pitchFamily="34" charset="0"/>
                        </a:rPr>
                        <a:t>   492,28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08516402"/>
                  </a:ext>
                </a:extLst>
              </a:tr>
              <a:tr h="43326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Black" panose="020B0803030403020204" pitchFamily="34" charset="0"/>
                        </a:rPr>
                        <a:t>Imperia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Black" panose="020B0803030403020204" pitchFamily="34" charset="0"/>
                        </a:rPr>
                        <a:t>      2.658 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Black" panose="020B0803030403020204" pitchFamily="34" charset="0"/>
                        </a:rPr>
                        <a:t>      5.061 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Black" panose="020B0803030403020204" pitchFamily="34" charset="0"/>
                        </a:rPr>
                        <a:t>   598,69 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Black" panose="020B0803030403020204" pitchFamily="34" charset="0"/>
                        </a:rPr>
                        <a:t>          657 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Black" panose="020B0803030403020204" pitchFamily="34" charset="0"/>
                        </a:rPr>
                        <a:t>          705 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Black" panose="020B0803030403020204" pitchFamily="34" charset="0"/>
                        </a:rPr>
                        <a:t>   312,36 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Black" panose="020B0803030403020204" pitchFamily="34" charset="0"/>
                        </a:rPr>
                        <a:t>      3.315 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Black" panose="020B0803030403020204" pitchFamily="34" charset="0"/>
                        </a:rPr>
                        <a:t>      5.766 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Black" panose="020B0803030403020204" pitchFamily="34" charset="0"/>
                        </a:rPr>
                        <a:t>   541,95 </a:t>
                      </a: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96544"/>
                  </a:ext>
                </a:extLst>
              </a:tr>
              <a:tr h="43623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Black" panose="020B0803030403020204" pitchFamily="34" charset="0"/>
                        </a:rPr>
                        <a:t>La Spezia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Black" panose="020B0803030403020204" pitchFamily="34" charset="0"/>
                        </a:rPr>
                        <a:t>      1.528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Black" panose="020B0803030403020204" pitchFamily="34" charset="0"/>
                        </a:rPr>
                        <a:t>      2.869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Black" panose="020B0803030403020204" pitchFamily="34" charset="0"/>
                        </a:rPr>
                        <a:t>   555,36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Black" panose="020B0803030403020204" pitchFamily="34" charset="0"/>
                        </a:rPr>
                        <a:t>          363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Black" panose="020B0803030403020204" pitchFamily="34" charset="0"/>
                        </a:rPr>
                        <a:t>          386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Black" panose="020B0803030403020204" pitchFamily="34" charset="0"/>
                        </a:rPr>
                        <a:t>   266,58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Black" panose="020B0803030403020204" pitchFamily="34" charset="0"/>
                        </a:rPr>
                        <a:t>      1.891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Black" panose="020B0803030403020204" pitchFamily="34" charset="0"/>
                        </a:rPr>
                        <a:t>      3.255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Black" panose="020B0803030403020204" pitchFamily="34" charset="0"/>
                        </a:rPr>
                        <a:t>   499,92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90887822"/>
                  </a:ext>
                </a:extLst>
              </a:tr>
              <a:tr h="43326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Black" panose="020B0803030403020204" pitchFamily="34" charset="0"/>
                        </a:rPr>
                        <a:t>Savona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Black" panose="020B0803030403020204" pitchFamily="34" charset="0"/>
                        </a:rPr>
                        <a:t>      2.365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Black" panose="020B0803030403020204" pitchFamily="34" charset="0"/>
                        </a:rPr>
                        <a:t>      4.421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Black" panose="020B0803030403020204" pitchFamily="34" charset="0"/>
                        </a:rPr>
                        <a:t>   548,99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Black" panose="020B0803030403020204" pitchFamily="34" charset="0"/>
                        </a:rPr>
                        <a:t>          577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Black" panose="020B0803030403020204" pitchFamily="34" charset="0"/>
                        </a:rPr>
                        <a:t>          622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Black" panose="020B0803030403020204" pitchFamily="34" charset="0"/>
                        </a:rPr>
                        <a:t>   254,56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Black" panose="020B0803030403020204" pitchFamily="34" charset="0"/>
                        </a:rPr>
                        <a:t>      2.942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Black" panose="020B0803030403020204" pitchFamily="34" charset="0"/>
                        </a:rPr>
                        <a:t>      5.043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Black" panose="020B0803030403020204" pitchFamily="34" charset="0"/>
                        </a:rPr>
                        <a:t>   491,24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21942182"/>
                  </a:ext>
                </a:extLst>
              </a:tr>
            </a:tbl>
          </a:graphicData>
        </a:graphic>
      </p:graphicFrame>
      <p:graphicFrame>
        <p:nvGraphicFramePr>
          <p:cNvPr id="5" name="Segnaposto contenuto 4">
            <a:extLst>
              <a:ext uri="{FF2B5EF4-FFF2-40B4-BE49-F238E27FC236}">
                <a16:creationId xmlns:a16="http://schemas.microsoft.com/office/drawing/2014/main" id="{942E078A-1288-461D-8528-D6BCDF23F26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92449160"/>
              </p:ext>
            </p:extLst>
          </p:nvPr>
        </p:nvGraphicFramePr>
        <p:xfrm>
          <a:off x="242047" y="2193925"/>
          <a:ext cx="5582491" cy="4442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54075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A56A0C3E-2541-4340-8151-0DCA781FD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4753" y="206188"/>
            <a:ext cx="3551187" cy="2216972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Rapporto tra persone coinvolte da </a:t>
            </a:r>
            <a:r>
              <a:rPr lang="it-IT" dirty="0" err="1"/>
              <a:t>R+pdc</a:t>
            </a:r>
            <a:r>
              <a:rPr lang="it-IT" dirty="0"/>
              <a:t> e popolazione residente</a:t>
            </a:r>
          </a:p>
        </p:txBody>
      </p:sp>
      <p:pic>
        <p:nvPicPr>
          <p:cNvPr id="8" name="Segnaposto immagine 7">
            <a:extLst>
              <a:ext uri="{FF2B5EF4-FFF2-40B4-BE49-F238E27FC236}">
                <a16:creationId xmlns:a16="http://schemas.microsoft.com/office/drawing/2014/main" id="{BE673D65-C450-406A-8667-3DCE946A1CB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4461" r="14461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33FBEA3E-0F24-47ED-A649-C72B44F6C3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0" y="2423159"/>
            <a:ext cx="3729317" cy="3855093"/>
          </a:xfrm>
        </p:spPr>
        <p:txBody>
          <a:bodyPr>
            <a:normAutofit fontScale="92500"/>
          </a:bodyPr>
          <a:lstStyle/>
          <a:p>
            <a:pPr algn="ctr"/>
            <a:r>
              <a:rPr lang="it-IT" sz="2400" b="1" dirty="0"/>
              <a:t>Imperia ha, nel 2022, il </a:t>
            </a:r>
            <a:r>
              <a:rPr lang="it-IT" sz="2400" b="1" dirty="0">
                <a:highlight>
                  <a:srgbClr val="FFFF00"/>
                </a:highlight>
              </a:rPr>
              <a:t>tasso di inclusione</a:t>
            </a:r>
            <a:r>
              <a:rPr lang="it-IT" sz="2400" b="1" dirty="0"/>
              <a:t> più alto di tutto il Centro-Nord Italia oltre ad avere sempre avuto – dall’aprile 2019 al giugno 2023 - l’importo medio mensile del Reddito di Cittadinanza più elevato tra tutte le province del Nord-Italia.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CB287D7-6E52-4CE4-96C3-B94E4FDD41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4518" y="6074595"/>
            <a:ext cx="1147482" cy="81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933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5E1A49-E6F9-4A5F-97F5-5FADCBB3C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871" y="71719"/>
            <a:ext cx="11689976" cy="1618970"/>
          </a:xfrm>
        </p:spPr>
        <p:txBody>
          <a:bodyPr>
            <a:noAutofit/>
          </a:bodyPr>
          <a:lstStyle/>
          <a:p>
            <a:pPr algn="just"/>
            <a:r>
              <a:rPr lang="it-IT" sz="2000" b="1" dirty="0">
                <a:latin typeface="Arial Nova" panose="020B0504020202020204" pitchFamily="34" charset="0"/>
                <a:ea typeface="Source Code Pro Semibold" panose="020B0609030403020204" pitchFamily="49" charset="0"/>
              </a:rPr>
              <a:t>Dei </a:t>
            </a:r>
            <a:r>
              <a:rPr lang="it-IT" sz="2000" b="1" dirty="0">
                <a:solidFill>
                  <a:srgbClr val="FF0000"/>
                </a:solidFill>
                <a:latin typeface="Arial Nova" panose="020B0504020202020204" pitchFamily="34" charset="0"/>
                <a:ea typeface="Source Code Pro Semibold" panose="020B0609030403020204" pitchFamily="49" charset="0"/>
              </a:rPr>
              <a:t>118.284</a:t>
            </a:r>
            <a:r>
              <a:rPr lang="it-IT" sz="2000" b="1" dirty="0">
                <a:latin typeface="Arial Nova" panose="020B0504020202020204" pitchFamily="34" charset="0"/>
                <a:ea typeface="Source Code Pro Semibold" panose="020B0609030403020204" pitchFamily="49" charset="0"/>
              </a:rPr>
              <a:t> nuclei familiari richiedenti il </a:t>
            </a:r>
            <a:r>
              <a:rPr lang="it-IT" sz="2000" b="1" dirty="0" err="1">
                <a:latin typeface="Arial Nova" panose="020B0504020202020204" pitchFamily="34" charset="0"/>
                <a:ea typeface="Source Code Pro Semibold" panose="020B0609030403020204" pitchFamily="49" charset="0"/>
              </a:rPr>
              <a:t>R+PdC</a:t>
            </a:r>
            <a:r>
              <a:rPr lang="it-IT" sz="2000" b="1" dirty="0">
                <a:latin typeface="Arial Nova" panose="020B0504020202020204" pitchFamily="34" charset="0"/>
                <a:ea typeface="Source Code Pro Semibold" panose="020B0609030403020204" pitchFamily="49" charset="0"/>
              </a:rPr>
              <a:t> in Liguria tra apr. 2019 e dic. 2022 il </a:t>
            </a:r>
            <a:r>
              <a:rPr lang="it-IT" sz="2000" b="1" dirty="0">
                <a:solidFill>
                  <a:srgbClr val="FF0000"/>
                </a:solidFill>
                <a:latin typeface="Arial Nova" panose="020B0504020202020204" pitchFamily="34" charset="0"/>
                <a:ea typeface="Source Code Pro Semibold" panose="020B0609030403020204" pitchFamily="49" charset="0"/>
              </a:rPr>
              <a:t>56%</a:t>
            </a:r>
            <a:r>
              <a:rPr lang="it-IT" sz="2000" b="1" dirty="0">
                <a:latin typeface="Arial Nova" panose="020B0504020202020204" pitchFamily="34" charset="0"/>
                <a:ea typeface="Source Code Pro Semibold" panose="020B0609030403020204" pitchFamily="49" charset="0"/>
              </a:rPr>
              <a:t> proveniva dalla C.M. di </a:t>
            </a: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  <a:ea typeface="Source Code Pro Semibold" panose="020B0609030403020204" pitchFamily="49" charset="0"/>
              </a:rPr>
              <a:t>Genova (66.689)</a:t>
            </a:r>
            <a:r>
              <a:rPr lang="it-IT" sz="2000" b="1" dirty="0">
                <a:latin typeface="Arial Nova" panose="020B0504020202020204" pitchFamily="34" charset="0"/>
                <a:ea typeface="Source Code Pro Semibold" panose="020B0609030403020204" pitchFamily="49" charset="0"/>
              </a:rPr>
              <a:t>, </a:t>
            </a:r>
            <a:r>
              <a:rPr lang="it-IT" sz="2000" b="1" dirty="0">
                <a:highlight>
                  <a:srgbClr val="FFFF00"/>
                </a:highlight>
                <a:latin typeface="Arial Nova" panose="020B0504020202020204" pitchFamily="34" charset="0"/>
                <a:ea typeface="Source Code Pro Semibold" panose="020B0609030403020204" pitchFamily="49" charset="0"/>
              </a:rPr>
              <a:t>il </a:t>
            </a:r>
            <a:r>
              <a:rPr lang="it-IT" sz="2000" b="1" dirty="0">
                <a:solidFill>
                  <a:srgbClr val="FF0000"/>
                </a:solidFill>
                <a:highlight>
                  <a:srgbClr val="FFFF00"/>
                </a:highlight>
                <a:latin typeface="Arial Nova" panose="020B0504020202020204" pitchFamily="34" charset="0"/>
                <a:ea typeface="Source Code Pro Semibold" panose="020B0609030403020204" pitchFamily="49" charset="0"/>
              </a:rPr>
              <a:t>17%</a:t>
            </a:r>
            <a:r>
              <a:rPr lang="it-IT" sz="2000" b="1" dirty="0">
                <a:highlight>
                  <a:srgbClr val="FFFF00"/>
                </a:highlight>
                <a:latin typeface="Arial Nova" panose="020B0504020202020204" pitchFamily="34" charset="0"/>
                <a:ea typeface="Source Code Pro Semibold" panose="020B0609030403020204" pitchFamily="49" charset="0"/>
              </a:rPr>
              <a:t> dalla provincia di </a:t>
            </a: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Arial Nova" panose="020B0504020202020204" pitchFamily="34" charset="0"/>
                <a:ea typeface="Source Code Pro Semibold" panose="020B0609030403020204" pitchFamily="49" charset="0"/>
              </a:rPr>
              <a:t>Imperia (20.122)</a:t>
            </a:r>
            <a:r>
              <a:rPr lang="it-IT" sz="2000" b="1" dirty="0">
                <a:highlight>
                  <a:srgbClr val="FFFF00"/>
                </a:highlight>
                <a:latin typeface="Arial Nova" panose="020B0504020202020204" pitchFamily="34" charset="0"/>
                <a:ea typeface="Source Code Pro Semibold" panose="020B0609030403020204" pitchFamily="49" charset="0"/>
              </a:rPr>
              <a:t>, </a:t>
            </a:r>
            <a:r>
              <a:rPr lang="it-IT" sz="2000" b="1" dirty="0">
                <a:latin typeface="Arial Nova" panose="020B0504020202020204" pitchFamily="34" charset="0"/>
                <a:ea typeface="Source Code Pro Semibold" panose="020B0609030403020204" pitchFamily="49" charset="0"/>
              </a:rPr>
              <a:t>il </a:t>
            </a:r>
            <a:r>
              <a:rPr lang="it-IT" sz="2000" b="1" dirty="0">
                <a:solidFill>
                  <a:srgbClr val="FF0000"/>
                </a:solidFill>
                <a:latin typeface="Arial Nova" panose="020B0504020202020204" pitchFamily="34" charset="0"/>
                <a:ea typeface="Source Code Pro Semibold" panose="020B0609030403020204" pitchFamily="49" charset="0"/>
              </a:rPr>
              <a:t>16%</a:t>
            </a:r>
            <a:r>
              <a:rPr lang="it-IT" sz="2000" b="1" dirty="0">
                <a:latin typeface="Arial Nova" panose="020B0504020202020204" pitchFamily="34" charset="0"/>
                <a:ea typeface="Source Code Pro Semibold" panose="020B0609030403020204" pitchFamily="49" charset="0"/>
              </a:rPr>
              <a:t> da quella di </a:t>
            </a: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  <a:ea typeface="Source Code Pro Semibold" panose="020B0609030403020204" pitchFamily="49" charset="0"/>
              </a:rPr>
              <a:t>Savona (18.613) </a:t>
            </a:r>
            <a:r>
              <a:rPr lang="it-IT" sz="2000" b="1" dirty="0">
                <a:latin typeface="Arial Nova" panose="020B0504020202020204" pitchFamily="34" charset="0"/>
                <a:ea typeface="Source Code Pro Semibold" panose="020B0609030403020204" pitchFamily="49" charset="0"/>
              </a:rPr>
              <a:t>e </a:t>
            </a:r>
            <a:r>
              <a:rPr lang="it-IT" sz="2000" b="1" dirty="0">
                <a:solidFill>
                  <a:srgbClr val="FF0000"/>
                </a:solidFill>
                <a:latin typeface="Arial Nova" panose="020B0504020202020204" pitchFamily="34" charset="0"/>
                <a:ea typeface="Source Code Pro Semibold" panose="020B0609030403020204" pitchFamily="49" charset="0"/>
              </a:rPr>
              <a:t>11%</a:t>
            </a:r>
            <a:r>
              <a:rPr lang="it-IT" sz="2000" b="1" dirty="0">
                <a:latin typeface="Arial Nova" panose="020B0504020202020204" pitchFamily="34" charset="0"/>
                <a:ea typeface="Source Code Pro Semibold" panose="020B0609030403020204" pitchFamily="49" charset="0"/>
              </a:rPr>
              <a:t> da quella de </a:t>
            </a: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  <a:ea typeface="Source Code Pro Semibold" panose="020B0609030403020204" pitchFamily="49" charset="0"/>
              </a:rPr>
              <a:t>La Spezia (12.870).</a:t>
            </a:r>
            <a:b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  <a:ea typeface="Source Code Pro Semibold" panose="020B0609030403020204" pitchFamily="49" charset="0"/>
              </a:rPr>
            </a:br>
            <a:r>
              <a:rPr lang="it-IT" sz="2000" b="1" dirty="0">
                <a:solidFill>
                  <a:srgbClr val="7030A0"/>
                </a:solidFill>
                <a:latin typeface="Arial Nova" panose="020B0504020202020204" pitchFamily="34" charset="0"/>
                <a:ea typeface="Source Code Pro Semibold" panose="020B0609030403020204" pitchFamily="49" charset="0"/>
              </a:rPr>
              <a:t>Rispetto all’anno precedente (2021) l’incremento in % maggiore è a </a:t>
            </a:r>
            <a:r>
              <a:rPr lang="it-IT" sz="2000" b="1" dirty="0">
                <a:solidFill>
                  <a:srgbClr val="7030A0"/>
                </a:solidFill>
                <a:highlight>
                  <a:srgbClr val="FFFF00"/>
                </a:highlight>
                <a:latin typeface="Arial Nova" panose="020B0504020202020204" pitchFamily="34" charset="0"/>
                <a:ea typeface="Source Code Pro Semibold" panose="020B0609030403020204" pitchFamily="49" charset="0"/>
              </a:rPr>
              <a:t>Savona</a:t>
            </a:r>
            <a:r>
              <a:rPr lang="it-IT" sz="2000" b="1" dirty="0">
                <a:solidFill>
                  <a:srgbClr val="7030A0"/>
                </a:solidFill>
                <a:latin typeface="Arial Nova" panose="020B0504020202020204" pitchFamily="34" charset="0"/>
                <a:ea typeface="Source Code Pro Semibold" panose="020B0609030403020204" pitchFamily="49" charset="0"/>
              </a:rPr>
              <a:t> (+10,7% di nuclei richiedenti), seguito da </a:t>
            </a:r>
            <a:r>
              <a:rPr lang="it-IT" sz="2000" b="1" dirty="0">
                <a:solidFill>
                  <a:srgbClr val="7030A0"/>
                </a:solidFill>
                <a:highlight>
                  <a:srgbClr val="FFFF00"/>
                </a:highlight>
                <a:latin typeface="Arial Nova" panose="020B0504020202020204" pitchFamily="34" charset="0"/>
                <a:ea typeface="Source Code Pro Semibold" panose="020B0609030403020204" pitchFamily="49" charset="0"/>
              </a:rPr>
              <a:t>Imperia</a:t>
            </a:r>
            <a:r>
              <a:rPr lang="it-IT" sz="2000" b="1" dirty="0">
                <a:solidFill>
                  <a:srgbClr val="7030A0"/>
                </a:solidFill>
                <a:latin typeface="Arial Nova" panose="020B0504020202020204" pitchFamily="34" charset="0"/>
                <a:ea typeface="Source Code Pro Semibold" panose="020B0609030403020204" pitchFamily="49" charset="0"/>
              </a:rPr>
              <a:t> (+10,1%), </a:t>
            </a:r>
            <a:r>
              <a:rPr lang="it-IT" sz="2000" b="1" dirty="0">
                <a:solidFill>
                  <a:srgbClr val="7030A0"/>
                </a:solidFill>
                <a:highlight>
                  <a:srgbClr val="FFFF00"/>
                </a:highlight>
                <a:latin typeface="Arial Nova" panose="020B0504020202020204" pitchFamily="34" charset="0"/>
                <a:ea typeface="Source Code Pro Semibold" panose="020B0609030403020204" pitchFamily="49" charset="0"/>
              </a:rPr>
              <a:t>La Spezia </a:t>
            </a:r>
            <a:r>
              <a:rPr lang="it-IT" sz="2000" b="1" dirty="0">
                <a:solidFill>
                  <a:srgbClr val="7030A0"/>
                </a:solidFill>
                <a:latin typeface="Arial Nova" panose="020B0504020202020204" pitchFamily="34" charset="0"/>
                <a:ea typeface="Source Code Pro Semibold" panose="020B0609030403020204" pitchFamily="49" charset="0"/>
              </a:rPr>
              <a:t>(+9,2%) e </a:t>
            </a:r>
            <a:r>
              <a:rPr lang="it-IT" sz="2000" b="1" dirty="0">
                <a:solidFill>
                  <a:srgbClr val="7030A0"/>
                </a:solidFill>
                <a:highlight>
                  <a:srgbClr val="FFFF00"/>
                </a:highlight>
                <a:latin typeface="Arial Nova" panose="020B0504020202020204" pitchFamily="34" charset="0"/>
                <a:ea typeface="Source Code Pro Semibold" panose="020B0609030403020204" pitchFamily="49" charset="0"/>
              </a:rPr>
              <a:t>Genova</a:t>
            </a:r>
            <a:r>
              <a:rPr lang="it-IT" sz="2000" b="1" dirty="0">
                <a:solidFill>
                  <a:srgbClr val="7030A0"/>
                </a:solidFill>
                <a:latin typeface="Arial Nova" panose="020B0504020202020204" pitchFamily="34" charset="0"/>
                <a:ea typeface="Source Code Pro Semibold" panose="020B0609030403020204" pitchFamily="49" charset="0"/>
              </a:rPr>
              <a:t> (+7,9%).</a:t>
            </a:r>
            <a:endParaRPr lang="it-IT" sz="2000" b="1" dirty="0">
              <a:latin typeface="Arial Nova" panose="020B0504020202020204" pitchFamily="34" charset="0"/>
            </a:endParaRPr>
          </a:p>
        </p:txBody>
      </p:sp>
      <p:graphicFrame>
        <p:nvGraphicFramePr>
          <p:cNvPr id="5" name="Segnaposto contenuto 4">
            <a:extLst>
              <a:ext uri="{FF2B5EF4-FFF2-40B4-BE49-F238E27FC236}">
                <a16:creationId xmlns:a16="http://schemas.microsoft.com/office/drawing/2014/main" id="{3A63DFE0-B03B-46E8-B788-4229B5532C0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11831552"/>
              </p:ext>
            </p:extLst>
          </p:nvPr>
        </p:nvGraphicFramePr>
        <p:xfrm>
          <a:off x="286871" y="1825625"/>
          <a:ext cx="5732929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6BCA12EA-C632-40D8-8082-CC726A9E9FF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21720802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Immagine 6">
            <a:extLst>
              <a:ext uri="{FF2B5EF4-FFF2-40B4-BE49-F238E27FC236}">
                <a16:creationId xmlns:a16="http://schemas.microsoft.com/office/drawing/2014/main" id="{A99FA66B-8D20-48A6-B93B-EBDEE50A20A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2565"/>
            <a:ext cx="1292853" cy="90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9154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gno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TM03090434[[fn=Legno]]</Template>
  <TotalTime>2018</TotalTime>
  <Words>6361</Words>
  <Application>Microsoft Office PowerPoint</Application>
  <PresentationFormat>Widescreen</PresentationFormat>
  <Paragraphs>1800</Paragraphs>
  <Slides>44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44</vt:i4>
      </vt:variant>
    </vt:vector>
  </HeadingPairs>
  <TitlesOfParts>
    <vt:vector size="57" baseType="lpstr">
      <vt:lpstr>Abadi</vt:lpstr>
      <vt:lpstr>Arial</vt:lpstr>
      <vt:lpstr>Arial Black</vt:lpstr>
      <vt:lpstr>Arial Nova</vt:lpstr>
      <vt:lpstr>Bahnschrift</vt:lpstr>
      <vt:lpstr>Calibri</vt:lpstr>
      <vt:lpstr>Rockwell</vt:lpstr>
      <vt:lpstr>Rockwell Condensed</vt:lpstr>
      <vt:lpstr>Source Code Pro Semibold</vt:lpstr>
      <vt:lpstr>Source Sans Pro Black</vt:lpstr>
      <vt:lpstr>Source Serif Pro Semibold</vt:lpstr>
      <vt:lpstr>Wingdings</vt:lpstr>
      <vt:lpstr>Legno</vt:lpstr>
      <vt:lpstr>Imperia 2022 anno terzo [e ultimo ?] dell’era pandemica:  il futuro è già passato  e non ce ne siamo nemmeno accorti</vt:lpstr>
      <vt:lpstr>“Qui, vedi, devi correre più che puoi,  per restare nello stesso posto;  Se vuoi andare da qualche altra parte,  devi correre almeno il doppio! (La Regina Rossa in «Attraverso lo Specchio» di Lewis Carroll)</vt:lpstr>
      <vt:lpstr> Demografia d’impresa: tantissime, piccole, fragili, vulnerabili. Rapporto imprese/residenti = 12,6% (liguria = 10,6%) </vt:lpstr>
      <vt:lpstr>Denunce di infortunio sul lavoro: nel 2022 Imperia rappresentava il 12,2% delle denunce ed il 20,8% dei morti sul lavoro (5 su 24) tra il 2017 ed il 1° semestre 2023 le denunce di infortunio con esito mortale sono state 38</vt:lpstr>
      <vt:lpstr>Malattie professionali: nel 2022 Imperia rappresentava il 6,2% delle denunce di M.P. , nel 1° semestre 2023 il 7,8% tra il 2019 ed il 1° semestre 2023 le denunce di Malattia Professionale sono state 389  (pari all’ 8,6% del totale regionale)</vt:lpstr>
      <vt:lpstr> Cassa integrazione guadagni nel 2022 le ore di cig erano tornate sui livelli del 2018 ma nel 1° semestre di quest’anno la tendenza è ad un aumento sostenuto  (anche perché non c’è più la cassa in deroga come durante la covid-era) </vt:lpstr>
      <vt:lpstr>Reddito e pensione di cittadinanza  tra dicembre 2022 e giugno 2023 in provincia di imperia sono 552 i nuclei percettori di R+Pdc in meno, pari a -1.217 persone coinvolte; i nuclei richiedenti rispetto al 1° semestre 2022 sono in calo del 41,1% (erano 2.917, sono 1.718). L’importo medio mensile del rdc è aumentato del +3,4%</vt:lpstr>
      <vt:lpstr>Rapporto tra persone coinvolte da R+pdc e popolazione residente</vt:lpstr>
      <vt:lpstr>Dei 118.284 nuclei familiari richiedenti il R+PdC in Liguria tra apr. 2019 e dic. 2022 il 56% proveniva dalla C.M. di Genova (66.689), il 17% dalla provincia di Imperia (20.122), il 16% da quella di Savona (18.613) e 11% da quella de La Spezia (12.870). Rispetto all’anno precedente (2021) l’incremento in % maggiore è a Savona (+10,7% di nuclei richiedenti), seguito da Imperia (+10,1%), La Spezia (+9,2%) e Genova (+7,9%).</vt:lpstr>
      <vt:lpstr>Dsu e isee (2022) DSU &gt; 7,7% valore nullo      50,1% sotto i 10.000 euro ISEE&gt; media di 12.548 euro (+10,8% sul 2021 ma -19,6% dalla media regionale di 15.599,78 euro)</vt:lpstr>
      <vt:lpstr>Occupazione (Istat, 2022): 80.904 (+3,6% sul 2021) imperia vale il 13,1% degli occupati ed  il 17,8% dei disoccupati della liguria.</vt:lpstr>
      <vt:lpstr>Imperia migliora ma  non basta ancora…</vt:lpstr>
      <vt:lpstr>Aperture partita iva (2022): 2.152  (+3,7% sul 2021, -2,5% sul 2019 e -7% sul 2012) imperia vale il 15,6% del totale liguria</vt:lpstr>
      <vt:lpstr>PENSIONI 2022: numero ed importi 70.404 pensioni per 869,09 € medi quasi il 20% in meno della media regionale</vt:lpstr>
      <vt:lpstr>-210,76 € della media regionale -270,29 € per le pensioni dei dipendenti 41,9% pensioni per gli autonomi 40,4% dip.</vt:lpstr>
      <vt:lpstr>208.096 abitanti al 31.12.2022 (-574/-0,28%) imperia citta’: 42.060 (+100/+0,24%) sanremo: 52.787 (-131/-0,25%) Liguria: 1.502.624 (-6.603/-0,44%)</vt:lpstr>
      <vt:lpstr>Mortalità 2022: 3.397 decessi (+5,8% sul 2021) il 14,2% del totale della liguria solo -0,3% sul 2020 e +13,2% sulla media pre-pandemia 2015&gt;19 nel 2022 in 7 mesi su 12 la mortalità sempre superiore a tutte le medie precedenti 1° semestre 2023: la situazione sta tornando alla normalità</vt:lpstr>
      <vt:lpstr>Aspettativa di vita nei maschi calata di 0,8 anni sul 2021 (come a bergamo) 10,8% la popolazione fino a 14 anni, 28,4% quella dai 65 anni in su 49 anni l’età media in provincia</vt:lpstr>
      <vt:lpstr>Acquisizioni di cittadinanza (2012&gt;2021) 5.621 nuov* cittadin* italian* in 10 anni in provincia di imperia (il 15,3% della liguria)</vt:lpstr>
      <vt:lpstr>Bilancio demografico al 30.06.2023 rallenta il calo degli abitanti nella provincia,  IN LIEVE crescita nel capoluogo, IN CALO A SANREMO</vt:lpstr>
      <vt:lpstr>MAPPATURA DEI RESIDENTI STRANIERI NEI COMUNI DELLA PROVINCIA DI IMPERIA:  Albania la prima nazionalità in 17 Comuni, Romania (15) e Marocco (11). Presenti in 5 Comuni ciascuno Francia e Germania, in 3 Tunisia e Turchia, in 2 il Regno Unito e maggioritari per presenze straniere in 1 solo Comune le nazionalità di Paesi Bassi, Filippine, Bangladesh, Thailandia e Pakistan. Il Comune Capoluogo di Imperia (6.382 stranieri) ove è presente e maggioritaria l’unica comunità straniera che supera le 1000 unità di tutta la provincia: quella Turca; qui è presente la Comunità dell’Albania più numerosa della provincia (858 unità) Il Comune di Sanremo è quello che ha il maggior numero di residenti stranieri (6.744) e conta le comunità più numerose della provincia per il Marocco (997) e la Romania (970) Il Comune con la percentuale più elevata di stranieri sul totale della popolazione è Lucinasco con il 32,2% seguita da Airole con il 31% e Bajardo con il 30,9%. A proposito di Airole ed il suo 31% dovuto a 113 stranieri su 365 residenti, si sappia che qui in maggioranza sono presenti gli Olandesi (37) seguiti da Francesi (16) e Tedeschi (15);  non esattamente il Terzo Mondo,! I Comuni con la percentuale più bassa sono Aquila d’Arroscia con lo 0,7% (1 solo filippino), Montegrosso PianLatte con 1,8% (2 rumeni) e Cosio d’Arroscia con il 4,7% (8 stranieri); In totale il in 5 Comuni non si arriva al 5% di presenza di stranieri, il 12 si è sotto al 10%, in 22 si resta sotto la media provinciale del 13,1%, in 13 Comuni la presenza degli stranieri è compresa tra il 13,1 ed il 16%, in 6 Comuni tra il 16,1 ed il 20%, in 4 Comuni tra il 20,1 ed il 25% ed in 4 sopra il 25,1 e fino al 32,2% di Lucinasco. </vt:lpstr>
      <vt:lpstr>Ripartizione in percentuale delle nazionalita’ straniere in provincia di imperia (anno 2019 e 2022)</vt:lpstr>
      <vt:lpstr>Focus presenza e nazionalità residenti stranieri in provincia di imperia</vt:lpstr>
      <vt:lpstr>Albania, romania e marocco le prime tre nazionalità presenti in provincia; Cina, Ubangladesh, tunisia e perù hanno i maggiori incrementi sul 2019. cina, ucraina e turchia in calo sul 2021.</vt:lpstr>
      <vt:lpstr>NAZIONALITA’ MAGGIORITARIE NEI COMUNI DELLA PROVINCIA</vt:lpstr>
      <vt:lpstr>NAZIONALITA’ IN SECONDA POSIZIONE</vt:lpstr>
      <vt:lpstr>Nazionalità più numerose:  3^ posizione</vt:lpstr>
      <vt:lpstr>ANDAMENTO TURISTICO 2022 E 1° SEMESTRE 2023</vt:lpstr>
      <vt:lpstr>TURISMO RUSSO: dopo il 2020 non si è più ripreso, vengono in meno e vanno pure da altre parti invece che ad Imperia. Nel 2019 i turisti russi in arrivo furono 24.256 per 68.758 pernottamenti con una permanenza media di 2,8 nt.;  questi turisti rappresentavano il 32,1% degli arrivi dei turisti russi in Liguria ed il 34% delle presenze; inoltre valevano il 2,7% di tutti gli arrivi nella provincia di Imperia ed il 2,2% del totale delle presenze. Nel 2022 gli arrivi russi nella provincia di Imperia sono stati 2.835 con un calo di 21.421 pari al -88,3%, mentre le presenze sono state 9.454 (-59.304 pari al -86,3%);  l’incidenza di questo calo su quello complessivo per la Liguria è pari al 29,5% negli arrivi ed al 31,3% nelle presenze; l’incidenza invece del turismo russo sul totale dell’andamento turistico della provincia di Imperia è sceso allo 0,32% degli arrivi ed allo 0,26% delle presenze mentre l’incidenza del turismo russo della provincia di Imperia  sul totale ligure del turismo russo si è attestato al 19,4% per gli arrivi ed al 23,6% per le presenze. Nei primi 5 mesi del 2023 gli arrivi russi sono stati 1.040 (su 5.538 del totale ligure) pari al 18,8% e 2.499 le presenze (su 11.541 in Liguria) pari al 21,7%.</vt:lpstr>
      <vt:lpstr>FOCUS  TURISMO RUSSO IN LIGURIA E AD IMPERIA 2018&gt;2023</vt:lpstr>
      <vt:lpstr>BES 2022 ---------------- benessere equo e sostenibile </vt:lpstr>
      <vt:lpstr>Tra ventimiglia e imperia 5,6 punti in meno per i diplomati e 4,5 per i laureati</vt:lpstr>
      <vt:lpstr>Pur essendo molteplici i fattori che possono determinare la permanenza dei giovani nella condizione di Neet, quelli che, generalmente, vengono indicati come i principali fattori di rischio sono: − avere un livello basso di rendimento scolastico; − vivere in una famiglia con basso reddito; − provenire da una famiglia in cui un genitore ha sperimentato periodi di disoccupazione; − crescere con un solo genitore; − essere nato in un Paese fuori dell’UE; − vivere in una zona rurale; − avere una disabilità. Un aspetto da non sottovalutare è l’impatto delle competenze inadeguate sulla condizione di ragazze e ragazzi. Le province con più neet tendono a coincidere con quelle dove gli apprendimenti sono più bassi, come testimoniato dalle prove Invalsi di competenza in italiano. I 15 territori con più studenti che in terza media hanno conseguito competenze inadeguate nel 2021, in 10 casi sono anche ai primi posti per quota di neet.</vt:lpstr>
      <vt:lpstr>Assunzioni contratti di lavoro dipendente im 2022  25.263 (+10,7% su 2021, -0,8% su 2019) 70,8% italiani 29,2% stranieri 54,4% M 45,6% F</vt:lpstr>
      <vt:lpstr>Sono state 211.319 le assunzioni in Liguria attraverso le viarie tipologie di contratto di lavoro dipendente nel settore privato; l’aumento sull’anno precedente è di 24.028 contratti pari al +12,8%. Rispetto al 2019 «pre-pandemia» l’incremento è però molto più contenuto (+1,9%). Solo il 12,5% delle nuove assunzioni è avvenuto attraverso contratti stabili ed il contratto a termine è in tutte le province la tipologia più utilizzata seguita dal lavoro a chiamata e da quello stagionale. Genova rappresenta il 55% delle assunzioni complessive della Liguria seguita da Savona, Spezia e Imperia.</vt:lpstr>
      <vt:lpstr>Le assunzioni part-time in Liguria/1: l’incidenza delle assunzioni è molto differente a seconda del sesso della persona assunta; infatti se per i maschi solo 1 su 4 ha un contratto a tempo parziale, per una femmina è invece quasi 1 su 2. Inoltre abbiamo distanze molto marcate tra le province; SV ha il livello maggiore in totale con un’incidenza del 41,8% (GE il più basso col 30,3%) ma anche quello maschile col 32,7%. La Spezia ha invece il livello più elevato del part-time femminile con uno stratosferico 58,2% (GE il più basso con il 43,6%)</vt:lpstr>
      <vt:lpstr>le cessazioni per provincia sono in aumento sul 2021 anche se in maniera diseguale; rispetto al 2019 GENOVA e IMPERIA sono addirittura in calo mentre SAVONA segna un aumento del +3,9% e SPEZIA addirittura +14,5%. l’incidenza in liguria delle DIMISSIONI SUL TOTALE DELLE CESSAZIONI di contratto nel 2022 è del 25,5% (una su quattro, ed era al 20,7%, una su cinque, nel 2019)  e raggiunge il 26,4% a GENOVA ed il 26,1% a SPEZIA.       Imperia è al 25,2%.</vt:lpstr>
      <vt:lpstr>1°trimestre 2023: nuove attivazioni di contratto ad Imperia 5.713 (+656 / +13% su 1°T.’22) incremento maggiore in liguria sul 2022 e +10,3% sul 2019</vt:lpstr>
      <vt:lpstr>1°trimestre 2023: nuove attivazioni di contratto ad imperia 54,5% nelle imprese fino a 15 dipp.  E per il 24,2% per ultracinquantenni</vt:lpstr>
      <vt:lpstr>+2,7% sul 2°t.2022    +6,5% sul 2019 +16.690 occupati     +38.951 occupati</vt:lpstr>
      <vt:lpstr>Agricoltura: -47,2% Industria: +7,3% terziario-servizi: +2,4%</vt:lpstr>
      <vt:lpstr>L’agricoltura ha perso 10.958 occupati in soli due anni l’industria manifatturiera ai massimi dal 2018 le costruzioni -6.007 unità ma +21,6% sul 2019</vt:lpstr>
      <vt:lpstr>Commercio-turismo -1% sul 2022 altre attività dei servizi ai massimi</vt:lpstr>
      <vt:lpstr>Differenziale di genere scende all’11,7% nel 2°T. 2023 Dipendenti: +13%    sul 2019   indipendenti: -9,4%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Marco DeSilva</dc:creator>
  <cp:lastModifiedBy>Marco DeSilva</cp:lastModifiedBy>
  <cp:revision>98</cp:revision>
  <cp:lastPrinted>2023-09-13T07:28:20Z</cp:lastPrinted>
  <dcterms:created xsi:type="dcterms:W3CDTF">2023-08-09T07:36:54Z</dcterms:created>
  <dcterms:modified xsi:type="dcterms:W3CDTF">2023-09-13T13:35:53Z</dcterms:modified>
</cp:coreProperties>
</file>